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91"/>
  </p:handoutMasterIdLst>
  <p:sldIdLst>
    <p:sldId id="266" r:id="rId4"/>
    <p:sldId id="918" r:id="rId6"/>
    <p:sldId id="345" r:id="rId7"/>
    <p:sldId id="953" r:id="rId8"/>
    <p:sldId id="346" r:id="rId9"/>
    <p:sldId id="961" r:id="rId10"/>
    <p:sldId id="348" r:id="rId11"/>
    <p:sldId id="954" r:id="rId12"/>
    <p:sldId id="959" r:id="rId13"/>
    <p:sldId id="962" r:id="rId14"/>
    <p:sldId id="943" r:id="rId15"/>
    <p:sldId id="963" r:id="rId16"/>
    <p:sldId id="347" r:id="rId17"/>
    <p:sldId id="349" r:id="rId18"/>
    <p:sldId id="775" r:id="rId19"/>
    <p:sldId id="915" r:id="rId20"/>
    <p:sldId id="920" r:id="rId21"/>
    <p:sldId id="921" r:id="rId22"/>
    <p:sldId id="923" r:id="rId23"/>
    <p:sldId id="924" r:id="rId24"/>
    <p:sldId id="925" r:id="rId25"/>
    <p:sldId id="960" r:id="rId26"/>
    <p:sldId id="926" r:id="rId27"/>
    <p:sldId id="356" r:id="rId28"/>
    <p:sldId id="357" r:id="rId29"/>
    <p:sldId id="358" r:id="rId30"/>
    <p:sldId id="621" r:id="rId31"/>
    <p:sldId id="783" r:id="rId32"/>
    <p:sldId id="966" r:id="rId33"/>
    <p:sldId id="969" r:id="rId34"/>
    <p:sldId id="970" r:id="rId35"/>
    <p:sldId id="971" r:id="rId36"/>
    <p:sldId id="362" r:id="rId37"/>
    <p:sldId id="402" r:id="rId38"/>
    <p:sldId id="403" r:id="rId39"/>
    <p:sldId id="870" r:id="rId40"/>
    <p:sldId id="404" r:id="rId41"/>
    <p:sldId id="405" r:id="rId42"/>
    <p:sldId id="871" r:id="rId43"/>
    <p:sldId id="407" r:id="rId44"/>
    <p:sldId id="872" r:id="rId45"/>
    <p:sldId id="409" r:id="rId46"/>
    <p:sldId id="410" r:id="rId47"/>
    <p:sldId id="411" r:id="rId48"/>
    <p:sldId id="412" r:id="rId49"/>
    <p:sldId id="413" r:id="rId50"/>
    <p:sldId id="931" r:id="rId51"/>
    <p:sldId id="930" r:id="rId52"/>
    <p:sldId id="934" r:id="rId53"/>
    <p:sldId id="935" r:id="rId54"/>
    <p:sldId id="936" r:id="rId55"/>
    <p:sldId id="938" r:id="rId56"/>
    <p:sldId id="414" r:id="rId57"/>
    <p:sldId id="419" r:id="rId58"/>
    <p:sldId id="873" r:id="rId59"/>
    <p:sldId id="420" r:id="rId60"/>
    <p:sldId id="919" r:id="rId61"/>
    <p:sldId id="487" r:id="rId62"/>
    <p:sldId id="488" r:id="rId63"/>
    <p:sldId id="489" r:id="rId64"/>
    <p:sldId id="490" r:id="rId65"/>
    <p:sldId id="491" r:id="rId66"/>
    <p:sldId id="912" r:id="rId67"/>
    <p:sldId id="913" r:id="rId68"/>
    <p:sldId id="493" r:id="rId69"/>
    <p:sldId id="701" r:id="rId70"/>
    <p:sldId id="927" r:id="rId71"/>
    <p:sldId id="928" r:id="rId72"/>
    <p:sldId id="929" r:id="rId73"/>
    <p:sldId id="702" r:id="rId74"/>
    <p:sldId id="494" r:id="rId75"/>
    <p:sldId id="917" r:id="rId76"/>
    <p:sldId id="687" r:id="rId77"/>
    <p:sldId id="688" r:id="rId78"/>
    <p:sldId id="689" r:id="rId79"/>
    <p:sldId id="690" r:id="rId80"/>
    <p:sldId id="691" r:id="rId81"/>
    <p:sldId id="692" r:id="rId82"/>
    <p:sldId id="693" r:id="rId83"/>
    <p:sldId id="694" r:id="rId84"/>
    <p:sldId id="695" r:id="rId85"/>
    <p:sldId id="696" r:id="rId86"/>
    <p:sldId id="697" r:id="rId87"/>
    <p:sldId id="698" r:id="rId88"/>
    <p:sldId id="699" r:id="rId89"/>
    <p:sldId id="700" r:id="rId90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F771027-C6C1-42B6-A496-AE82639CE377}">
          <p14:sldIdLst>
            <p14:sldId id="266"/>
            <p14:sldId id="918"/>
            <p14:sldId id="345"/>
            <p14:sldId id="953"/>
            <p14:sldId id="346"/>
            <p14:sldId id="961"/>
            <p14:sldId id="348"/>
            <p14:sldId id="954"/>
            <p14:sldId id="959"/>
            <p14:sldId id="962"/>
            <p14:sldId id="943"/>
            <p14:sldId id="963"/>
            <p14:sldId id="347"/>
            <p14:sldId id="349"/>
            <p14:sldId id="775"/>
            <p14:sldId id="915"/>
            <p14:sldId id="920"/>
            <p14:sldId id="921"/>
            <p14:sldId id="923"/>
            <p14:sldId id="924"/>
            <p14:sldId id="925"/>
            <p14:sldId id="960"/>
            <p14:sldId id="926"/>
            <p14:sldId id="356"/>
            <p14:sldId id="357"/>
            <p14:sldId id="358"/>
            <p14:sldId id="621"/>
            <p14:sldId id="783"/>
            <p14:sldId id="966"/>
            <p14:sldId id="969"/>
            <p14:sldId id="970"/>
            <p14:sldId id="971"/>
            <p14:sldId id="362"/>
            <p14:sldId id="402"/>
            <p14:sldId id="403"/>
            <p14:sldId id="870"/>
            <p14:sldId id="404"/>
            <p14:sldId id="405"/>
            <p14:sldId id="871"/>
            <p14:sldId id="407"/>
            <p14:sldId id="872"/>
            <p14:sldId id="409"/>
            <p14:sldId id="410"/>
            <p14:sldId id="411"/>
            <p14:sldId id="412"/>
            <p14:sldId id="413"/>
            <p14:sldId id="931"/>
            <p14:sldId id="930"/>
            <p14:sldId id="934"/>
            <p14:sldId id="935"/>
            <p14:sldId id="936"/>
            <p14:sldId id="938"/>
            <p14:sldId id="414"/>
            <p14:sldId id="419"/>
            <p14:sldId id="873"/>
            <p14:sldId id="420"/>
            <p14:sldId id="919"/>
            <p14:sldId id="487"/>
            <p14:sldId id="488"/>
            <p14:sldId id="489"/>
            <p14:sldId id="490"/>
            <p14:sldId id="491"/>
            <p14:sldId id="912"/>
            <p14:sldId id="913"/>
            <p14:sldId id="493"/>
            <p14:sldId id="701"/>
            <p14:sldId id="927"/>
            <p14:sldId id="928"/>
            <p14:sldId id="929"/>
            <p14:sldId id="702"/>
            <p14:sldId id="494"/>
            <p14:sldId id="917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67" userDrawn="1">
          <p15:clr>
            <a:srgbClr val="A4A3A4"/>
          </p15:clr>
        </p15:guide>
        <p15:guide id="2" pos="29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F12DE"/>
    <a:srgbClr val="00FF00"/>
    <a:srgbClr val="9900FF"/>
    <a:srgbClr val="5F5F5F"/>
    <a:srgbClr val="FFFF00"/>
    <a:srgbClr val="B8C26A"/>
    <a:srgbClr val="66FF99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5305" autoAdjust="0"/>
  </p:normalViewPr>
  <p:slideViewPr>
    <p:cSldViewPr showGuides="1">
      <p:cViewPr varScale="1">
        <p:scale>
          <a:sx n="75" d="100"/>
          <a:sy n="75" d="100"/>
        </p:scale>
        <p:origin x="1464" y="36"/>
      </p:cViewPr>
      <p:guideLst>
        <p:guide orient="horz" pos="2867"/>
        <p:guide pos="2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handoutMaster" Target="handoutMasters/handoutMaster1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29.wmf"/><Relationship Id="rId1" Type="http://schemas.openxmlformats.org/officeDocument/2006/relationships/image" Target="../media/image1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245" cy="4984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877" y="0"/>
            <a:ext cx="2945245" cy="4984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34554-62BE-4941-A3CF-13AF08CDFC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65"/>
            <a:ext cx="2945245" cy="4984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877" y="9429765"/>
            <a:ext cx="2945245" cy="4984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ACDFC-A7D3-4C72-A2E8-54E2746491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245" cy="4967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455" tIns="46227" rIns="92455" bIns="46227" numCol="1" anchor="ctr" anchorCtr="0" compatLnSpc="1"/>
          <a:lstStyle>
            <a:lvl1pPr defTabSz="923925">
              <a:defRPr sz="1200" i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23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430" y="1"/>
            <a:ext cx="2945245" cy="4967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455" tIns="46227" rIns="92455" bIns="46227" numCol="1" anchor="ctr" anchorCtr="0" compatLnSpc="1"/>
          <a:lstStyle>
            <a:lvl1pPr algn="r" defTabSz="923925">
              <a:defRPr sz="1200" i="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23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4756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632" y="4716590"/>
            <a:ext cx="4986412" cy="44673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455" tIns="46227" rIns="92455" bIns="46227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Second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Third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Fourth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474"/>
            <a:ext cx="2945245" cy="4967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455" tIns="46227" rIns="92455" bIns="46227" numCol="1" anchor="b" anchorCtr="0" compatLnSpc="1"/>
          <a:lstStyle>
            <a:lvl1pPr defTabSz="923925">
              <a:defRPr sz="1200" i="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239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430" y="9431474"/>
            <a:ext cx="2945245" cy="4967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455" tIns="46227" rIns="92455" bIns="46227" numCol="1" anchor="b" anchorCtr="0" compatLnSpc="1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绪论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en-US" altLang="zh-CN" i="1" dirty="0">
              <a:solidFill>
                <a:schemeClr val="tx2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None/>
            </a:pPr>
            <a:endParaRPr lang="zh-CN" altLang="en-US" b="1" dirty="0">
              <a:latin typeface="Courier New" panose="02070309020205020404" pitchFamily="49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None/>
            </a:pPr>
            <a:endParaRPr lang="zh-CN" altLang="en-US" b="1" dirty="0">
              <a:latin typeface="Courier New" panose="02070309020205020404" pitchFamily="49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02721" y="9340999"/>
            <a:ext cx="2907963" cy="49163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7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none" lIns="92455" tIns="46227" rIns="92455" bIns="46227" anchor="ctr"/>
          <a:lstStyle/>
          <a:p>
            <a:pPr algn="l">
              <a:buNone/>
            </a:pPr>
            <a:endParaRPr lang="zh-CN" altLang="en-US" b="1" dirty="0">
              <a:latin typeface="Courier New" panose="02070309020205020404" pitchFamily="49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2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  <a:ln w="12700">
            <a:solidFill>
              <a:schemeClr val="tx1">
                <a:alpha val="100000"/>
              </a:schemeClr>
            </a:solidFill>
          </a:ln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square" lIns="93085" tIns="46542" rIns="93085" bIns="46542" anchor="t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b="1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  <a:ln w="12700">
            <a:solidFill>
              <a:schemeClr val="tx1">
                <a:alpha val="100000"/>
              </a:schemeClr>
            </a:solidFill>
          </a:ln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square" lIns="93085" tIns="46542" rIns="93085" bIns="46542" anchor="t"/>
          <a:lstStyle/>
          <a:p>
            <a:pPr lvl="0" eaLnBrk="1" hangingPunct="1"/>
            <a:endParaRPr lang="zh-CN" altLang="en-US" b="1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499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4996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>
              <a:buNone/>
            </a:pPr>
            <a:endParaRPr lang="zh-CN" altLang="en-US" dirty="0">
              <a:latin typeface="+mn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601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7044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67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0115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7100" y="750888"/>
            <a:ext cx="4945063" cy="3709987"/>
          </a:xfrm>
        </p:spPr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xfrm>
            <a:off x="907185" y="4716591"/>
            <a:ext cx="4983305" cy="4467359"/>
          </a:xfrm>
        </p:spPr>
        <p:txBody>
          <a:bodyPr wrap="none" lIns="92455" tIns="46227" rIns="92455" bIns="46227" anchor="ctr"/>
          <a:lstStyle/>
          <a:p>
            <a:pPr lvl="0" algn="l" eaLnBrk="1" hangingPunct="1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02721" y="9340999"/>
            <a:ext cx="2907963" cy="49163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39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114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41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3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216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5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87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318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9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US" altLang="zh-CN" dirty="0">
              <a:solidFill>
                <a:schemeClr val="accent2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4211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421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3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zh-CN" altLang="en-GB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5235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5236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7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zh-CN" altLang="en-US" dirty="0">
              <a:solidFill>
                <a:schemeClr val="accent2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626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61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US" altLang="zh-CN" dirty="0">
              <a:solidFill>
                <a:schemeClr val="accent2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259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6260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61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US" altLang="zh-CN" dirty="0">
              <a:solidFill>
                <a:schemeClr val="accent2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olidFill>
                <a:schemeClr val="accent1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3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72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3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72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3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72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3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72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937000" y="8770938"/>
            <a:ext cx="3009900" cy="46196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7283" name="Rectangle 7"/>
          <p:cNvSpPr txBox="1">
            <a:spLocks noGrp="1"/>
          </p:cNvSpPr>
          <p:nvPr/>
        </p:nvSpPr>
        <p:spPr>
          <a:xfrm>
            <a:off x="3937000" y="8770938"/>
            <a:ext cx="3009900" cy="46196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728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5" name="Rectangle 3"/>
          <p:cNvSpPr>
            <a:spLocks noGrp="1"/>
          </p:cNvSpPr>
          <p:nvPr>
            <p:ph type="body" idx="1"/>
          </p:nvPr>
        </p:nvSpPr>
        <p:spPr>
          <a:xfrm>
            <a:off x="925513" y="4386263"/>
            <a:ext cx="5095875" cy="4154487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en-GB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wrap="none"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i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307" name="Rectangle 7"/>
          <p:cNvSpPr txBox="1">
            <a:spLocks noGrp="1"/>
          </p:cNvSpPr>
          <p:nvPr/>
        </p:nvSpPr>
        <p:spPr>
          <a:xfrm>
            <a:off x="3852430" y="9431473"/>
            <a:ext cx="2945245" cy="496752"/>
          </a:xfrm>
          <a:prstGeom prst="rect">
            <a:avLst/>
          </a:prstGeom>
          <a:noFill/>
          <a:ln w="9525">
            <a:noFill/>
          </a:ln>
        </p:spPr>
        <p:txBody>
          <a:bodyPr lIns="92455" tIns="46227" rIns="92455" bIns="46227" anchor="b"/>
          <a:lstStyle/>
          <a:p>
            <a:pPr lvl="0" algn="r" defTabSz="923925"/>
            <a:fld id="{9A0DB2DC-4C9A-4742-B13C-FB6460FD3503}" type="slidenum">
              <a:rPr lang="zh-CN" altLang="en-US" sz="1200" i="0" dirty="0">
                <a:ea typeface="MS PGothic" panose="020B0600070205080204" pitchFamily="34" charset="-128"/>
              </a:rPr>
            </a:fld>
            <a:endParaRPr lang="zh-CN" altLang="en-US" sz="1200" i="0" dirty="0">
              <a:ea typeface="MS PGothic" panose="020B0600070205080204" pitchFamily="34" charset="-128"/>
            </a:endParaRPr>
          </a:p>
        </p:txBody>
      </p:sp>
      <p:sp>
        <p:nvSpPr>
          <p:cNvPr id="9830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9" name="Rectangle 3"/>
          <p:cNvSpPr>
            <a:spLocks noGrp="1"/>
          </p:cNvSpPr>
          <p:nvPr>
            <p:ph type="body" idx="1"/>
          </p:nvPr>
        </p:nvSpPr>
        <p:spPr>
          <a:xfrm>
            <a:off x="905632" y="4716591"/>
            <a:ext cx="4986412" cy="4467359"/>
          </a:xfrm>
        </p:spPr>
        <p:txBody>
          <a:bodyPr wrap="square" lIns="92455" tIns="46227" rIns="92455" bIns="46227" anchor="t"/>
          <a:lstStyle/>
          <a:p>
            <a:pPr lvl="0" eaLnBrk="1" hangingPunct="1"/>
            <a:endParaRPr lang="zh-CN" altLang="en-US" dirty="0">
              <a:solidFill>
                <a:schemeClr val="accent2"/>
              </a:solidFill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02721" y="9340999"/>
            <a:ext cx="2907963" cy="49163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en-US" altLang="zh-CN" dirty="0"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None/>
            </a:pPr>
            <a:endParaRPr lang="zh-CN" altLang="en-US" b="1" dirty="0">
              <a:latin typeface="Courier New" panose="02070309020205020404" pitchFamily="49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5E0-0924-43A4-9D25-3FABE8B996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55F-38E4-4DDF-A251-C410B4EC5C7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E4D-CC0E-49AE-8EB6-AC7B03800E1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4C33-622C-46A0-925B-0D304B91C9A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8820B-5975-493E-80AB-39D2FE55BEC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1BD1-43CB-466E-AAC3-3CBAD4AB595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0EFC-AB8E-4C2B-BCE9-0BDFC5B61EC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F2D6-DC6E-49EB-A9FB-CC6AA6EA109C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EA81-F341-47F9-858D-7FB50CC5225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2D71-2E8B-4C00-B44A-6FDDAD086D3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3765-DFA7-4A70-B277-0EF7694A51C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		 				            </a:t>
            </a:r>
            <a:fld id="{CE6D5323-4AE4-4B1A-B666-B5AC11FAA969}" type="datetime1">
              <a:rPr kumimoji="0" lang="en-US" altLang="zh-CN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119E-1913-4076-8FCE-66F85F503F0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 张海军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9.png"/><Relationship Id="rId7" Type="http://schemas.openxmlformats.org/officeDocument/2006/relationships/image" Target="../media/image50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5.png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4" Type="http://schemas.openxmlformats.org/officeDocument/2006/relationships/notesSlide" Target="../notesSlides/notesSlide28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9.png"/><Relationship Id="rId11" Type="http://schemas.openxmlformats.org/officeDocument/2006/relationships/image" Target="../media/image40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5.png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notesSlide" Target="../notesSlides/notesSlide29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83.png"/><Relationship Id="rId14" Type="http://schemas.openxmlformats.org/officeDocument/2006/relationships/image" Target="../media/image82.png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40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5.png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notesSlide" Target="../notesSlides/notesSlide30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85.png"/><Relationship Id="rId14" Type="http://schemas.openxmlformats.org/officeDocument/2006/relationships/image" Target="../media/image83.png"/><Relationship Id="rId13" Type="http://schemas.openxmlformats.org/officeDocument/2006/relationships/image" Target="../media/image84.png"/><Relationship Id="rId12" Type="http://schemas.openxmlformats.org/officeDocument/2006/relationships/image" Target="../media/image81.png"/><Relationship Id="rId11" Type="http://schemas.openxmlformats.org/officeDocument/2006/relationships/image" Target="../media/image40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5.png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6" Type="http://schemas.openxmlformats.org/officeDocument/2006/relationships/notesSlide" Target="../notesSlides/notesSlide3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3.png"/><Relationship Id="rId13" Type="http://schemas.openxmlformats.org/officeDocument/2006/relationships/image" Target="../media/image86.png"/><Relationship Id="rId12" Type="http://schemas.openxmlformats.org/officeDocument/2006/relationships/image" Target="../media/image81.png"/><Relationship Id="rId11" Type="http://schemas.openxmlformats.org/officeDocument/2006/relationships/image" Target="../media/image40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0" Type="http://schemas.openxmlformats.org/officeDocument/2006/relationships/notesSlide" Target="../notesSlides/notesSlide37.xml"/><Relationship Id="rId1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2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11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20.png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06.png"/><Relationship Id="rId10" Type="http://schemas.openxmlformats.org/officeDocument/2006/relationships/notesSlide" Target="../notesSlides/notesSlide43.xml"/><Relationship Id="rId1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08.png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22.wmf"/><Relationship Id="rId2" Type="http://schemas.openxmlformats.org/officeDocument/2006/relationships/oleObject" Target="../embeddings/oleObject3.bin"/><Relationship Id="rId15" Type="http://schemas.openxmlformats.org/officeDocument/2006/relationships/notesSlide" Target="../notesSlides/notesSlide44.xml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27.png"/><Relationship Id="rId11" Type="http://schemas.openxmlformats.org/officeDocument/2006/relationships/image" Target="../media/image126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4.png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28.wmf"/><Relationship Id="rId2" Type="http://schemas.openxmlformats.org/officeDocument/2006/relationships/oleObject" Target="../embeddings/oleObject6.bin"/><Relationship Id="rId15" Type="http://schemas.openxmlformats.org/officeDocument/2006/relationships/notesSlide" Target="../notesSlides/notesSlide45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33.png"/><Relationship Id="rId11" Type="http://schemas.openxmlformats.org/officeDocument/2006/relationships/image" Target="../media/image132.wmf"/><Relationship Id="rId10" Type="http://schemas.openxmlformats.org/officeDocument/2006/relationships/oleObject" Target="../embeddings/oleObject8.bin"/><Relationship Id="rId1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06.png"/><Relationship Id="rId7" Type="http://schemas.openxmlformats.org/officeDocument/2006/relationships/image" Target="../media/image135.png"/><Relationship Id="rId6" Type="http://schemas.openxmlformats.org/officeDocument/2006/relationships/image" Target="../media/image130.png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34.wmf"/><Relationship Id="rId2" Type="http://schemas.openxmlformats.org/officeDocument/2006/relationships/oleObject" Target="../embeddings/oleObject9.bin"/><Relationship Id="rId14" Type="http://schemas.openxmlformats.org/officeDocument/2006/relationships/notesSlide" Target="../notesSlides/notesSlide46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36.png"/><Relationship Id="rId10" Type="http://schemas.openxmlformats.org/officeDocument/2006/relationships/image" Target="../media/image132.wmf"/><Relationship Id="rId1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106.png"/><Relationship Id="rId7" Type="http://schemas.openxmlformats.org/officeDocument/2006/relationships/image" Target="../media/image139.png"/><Relationship Id="rId6" Type="http://schemas.openxmlformats.org/officeDocument/2006/relationships/image" Target="../media/image135.png"/><Relationship Id="rId5" Type="http://schemas.openxmlformats.org/officeDocument/2006/relationships/image" Target="../media/image138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137.wmf"/><Relationship Id="rId2" Type="http://schemas.openxmlformats.org/officeDocument/2006/relationships/oleObject" Target="../embeddings/oleObject12.bin"/><Relationship Id="rId14" Type="http://schemas.openxmlformats.org/officeDocument/2006/relationships/notesSlide" Target="../notesSlides/notesSlide47.xml"/><Relationship Id="rId13" Type="http://schemas.openxmlformats.org/officeDocument/2006/relationships/vmlDrawing" Target="../drawings/vmlDrawing5.v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141.png"/><Relationship Id="rId10" Type="http://schemas.openxmlformats.org/officeDocument/2006/relationships/image" Target="../media/image140.wmf"/><Relationship Id="rId1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06.png"/><Relationship Id="rId7" Type="http://schemas.openxmlformats.org/officeDocument/2006/relationships/image" Target="../media/image144.png"/><Relationship Id="rId6" Type="http://schemas.openxmlformats.org/officeDocument/2006/relationships/image" Target="../media/image139.png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6.bin"/><Relationship Id="rId3" Type="http://schemas.openxmlformats.org/officeDocument/2006/relationships/image" Target="../media/image142.wmf"/><Relationship Id="rId22" Type="http://schemas.openxmlformats.org/officeDocument/2006/relationships/notesSlide" Target="../notesSlides/notesSlide48.xml"/><Relationship Id="rId21" Type="http://schemas.openxmlformats.org/officeDocument/2006/relationships/vmlDrawing" Target="../drawings/vmlDrawing6.vml"/><Relationship Id="rId20" Type="http://schemas.openxmlformats.org/officeDocument/2006/relationships/slideLayout" Target="../slideLayouts/slideLayout4.xml"/><Relationship Id="rId2" Type="http://schemas.openxmlformats.org/officeDocument/2006/relationships/oleObject" Target="../embeddings/oleObject15.bin"/><Relationship Id="rId19" Type="http://schemas.openxmlformats.org/officeDocument/2006/relationships/image" Target="../media/image154.png"/><Relationship Id="rId18" Type="http://schemas.openxmlformats.org/officeDocument/2006/relationships/image" Target="../media/image153.png"/><Relationship Id="rId17" Type="http://schemas.openxmlformats.org/officeDocument/2006/relationships/image" Target="../media/image152.png"/><Relationship Id="rId16" Type="http://schemas.openxmlformats.org/officeDocument/2006/relationships/image" Target="../media/image151.png"/><Relationship Id="rId15" Type="http://schemas.openxmlformats.org/officeDocument/2006/relationships/image" Target="../media/image150.png"/><Relationship Id="rId14" Type="http://schemas.openxmlformats.org/officeDocument/2006/relationships/image" Target="../media/image149.png"/><Relationship Id="rId13" Type="http://schemas.openxmlformats.org/officeDocument/2006/relationships/image" Target="../media/image148.png"/><Relationship Id="rId12" Type="http://schemas.openxmlformats.org/officeDocument/2006/relationships/image" Target="../media/image147.png"/><Relationship Id="rId11" Type="http://schemas.openxmlformats.org/officeDocument/2006/relationships/image" Target="../media/image146.png"/><Relationship Id="rId10" Type="http://schemas.openxmlformats.org/officeDocument/2006/relationships/image" Target="../media/image145.wmf"/><Relationship Id="rId1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6.png"/><Relationship Id="rId7" Type="http://schemas.openxmlformats.org/officeDocument/2006/relationships/image" Target="../media/image175.png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0" Type="http://schemas.openxmlformats.org/officeDocument/2006/relationships/notesSlide" Target="../notesSlides/notesSlide60.xml"/><Relationship Id="rId1" Type="http://schemas.openxmlformats.org/officeDocument/2006/relationships/image" Target="../media/image169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4.png"/><Relationship Id="rId7" Type="http://schemas.openxmlformats.org/officeDocument/2006/relationships/image" Target="../media/image183.png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0" Type="http://schemas.openxmlformats.org/officeDocument/2006/relationships/notesSlide" Target="../notesSlides/notesSlide61.xml"/><Relationship Id="rId1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0" Type="http://schemas.openxmlformats.org/officeDocument/2006/relationships/notesSlide" Target="../notesSlides/notesSlide62.xml"/><Relationship Id="rId1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8.png"/><Relationship Id="rId7" Type="http://schemas.openxmlformats.org/officeDocument/2006/relationships/image" Target="../media/image187.png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0" Type="http://schemas.openxmlformats.org/officeDocument/2006/relationships/notesSlide" Target="../notesSlides/notesSlide63.xml"/><Relationship Id="rId1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5.png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20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207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8.png"/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image" Target="../media/image226.png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9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968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9</a:t>
            </a:r>
            <a:r>
              <a:rPr lang="zh-CN" altLang="en-US" sz="6600" b="1" dirty="0">
                <a:solidFill>
                  <a:srgbClr val="FF0000"/>
                </a:solidFill>
              </a:rPr>
              <a:t>章 图（</a:t>
            </a:r>
            <a:r>
              <a:rPr lang="en-US" altLang="zh-CN" sz="6600" b="1" dirty="0">
                <a:solidFill>
                  <a:srgbClr val="FF0000"/>
                </a:solidFill>
              </a:rPr>
              <a:t>2</a:t>
            </a:r>
            <a:r>
              <a:rPr lang="zh-CN" altLang="en-US" sz="6600" b="1" dirty="0">
                <a:solidFill>
                  <a:srgbClr val="FF0000"/>
                </a:solidFill>
              </a:rPr>
              <a:t>）</a:t>
            </a:r>
            <a:br>
              <a:rPr lang="en-US" altLang="zh-CN" sz="6600" b="1" dirty="0">
                <a:solidFill>
                  <a:srgbClr val="FF0000"/>
                </a:solidFill>
              </a:rPr>
            </a:br>
            <a:r>
              <a:rPr lang="en-US" altLang="zh-CN" sz="6700" b="1" dirty="0">
                <a:solidFill>
                  <a:srgbClr val="FF0000"/>
                </a:solidFill>
              </a:rPr>
              <a:t>          </a:t>
            </a:r>
            <a:r>
              <a:rPr lang="en-US" altLang="zh-CN" sz="4900" b="1" dirty="0">
                <a:solidFill>
                  <a:srgbClr val="FF0000"/>
                </a:solidFill>
              </a:rPr>
              <a:t>——</a:t>
            </a:r>
            <a:r>
              <a:rPr lang="zh-CN" altLang="en-US" sz="4900" b="1" dirty="0">
                <a:solidFill>
                  <a:srgbClr val="FF0000"/>
                </a:solidFill>
              </a:rPr>
              <a:t>图论算法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266D2A-0989-4C99-A09B-8B2D82B5B9C5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572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页脚占位符 4"/>
          <p:cNvSpPr txBox="1"/>
          <p:nvPr/>
        </p:nvSpPr>
        <p:spPr>
          <a:xfrm>
            <a:off x="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图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85800" y="304800"/>
            <a:ext cx="4529792" cy="3428980"/>
            <a:chOff x="2995612" y="2144279"/>
            <a:chExt cx="4529792" cy="34289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Oval 3"/>
                <p:cNvSpPr>
                  <a:spLocks noChangeArrowheads="1"/>
                </p:cNvSpPr>
                <p:nvPr/>
              </p:nvSpPr>
              <p:spPr bwMode="auto">
                <a:xfrm>
                  <a:off x="2995612" y="3609542"/>
                  <a:ext cx="649288" cy="620712"/>
                </a:xfrm>
                <a:prstGeom prst="ellipse">
                  <a:avLst/>
                </a:prstGeom>
                <a:solidFill>
                  <a:srgbClr val="CCEC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𝑠</m:t>
                        </m:r>
                      </m:oMath>
                    </m:oMathPara>
                  </a14:m>
                  <a:endParaRPr lang="en-US" altLang="zh-CN" sz="3200" dirty="0">
                    <a:solidFill>
                      <a:srgbClr val="0000FF"/>
                    </a:solidFill>
                    <a:latin typeface="+mn-lt"/>
                    <a:cs typeface="+mn-ea"/>
                    <a:sym typeface="+mn-lt"/>
                  </a:endParaRPr>
                </a:p>
              </p:txBody>
            </p:sp>
          </mc:Choice>
          <mc:Fallback>
            <p:sp>
              <p:nvSpPr>
                <p:cNvPr id="5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95612" y="3609542"/>
                  <a:ext cx="649288" cy="620712"/>
                </a:xfrm>
                <a:prstGeom prst="ellipse">
                  <a:avLst/>
                </a:prstGeom>
                <a:blipFill rotWithShape="1">
                  <a:blip r:embed="rId1"/>
                </a:blip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Oval 4"/>
                <p:cNvSpPr>
                  <a:spLocks noChangeArrowheads="1"/>
                </p:cNvSpPr>
                <p:nvPr/>
              </p:nvSpPr>
              <p:spPr bwMode="auto">
                <a:xfrm>
                  <a:off x="6862762" y="4828742"/>
                  <a:ext cx="649288" cy="620712"/>
                </a:xfrm>
                <a:prstGeom prst="ellipse">
                  <a:avLst/>
                </a:prstGeom>
                <a:solidFill>
                  <a:srgbClr val="CCEC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𝑧</m:t>
                        </m:r>
                      </m:oMath>
                    </m:oMathPara>
                  </a14:m>
                  <a:endParaRPr lang="en-US" altLang="zh-CN" sz="3200" dirty="0">
                    <a:solidFill>
                      <a:srgbClr val="0000FF"/>
                    </a:solidFill>
                    <a:latin typeface="+mn-lt"/>
                    <a:cs typeface="+mn-ea"/>
                    <a:sym typeface="+mn-lt"/>
                  </a:endParaRPr>
                </a:p>
              </p:txBody>
            </p:sp>
          </mc:Choice>
          <mc:Fallback>
            <p:sp>
              <p:nvSpPr>
                <p:cNvPr id="6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62762" y="4828742"/>
                  <a:ext cx="649288" cy="620712"/>
                </a:xfrm>
                <a:prstGeom prst="ellipse">
                  <a:avLst/>
                </a:prstGeom>
                <a:blipFill rotWithShape="1">
                  <a:blip r:embed="rId2"/>
                </a:blip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5"/>
                <p:cNvSpPr>
                  <a:spLocks noChangeArrowheads="1"/>
                </p:cNvSpPr>
                <p:nvPr/>
              </p:nvSpPr>
              <p:spPr bwMode="auto">
                <a:xfrm>
                  <a:off x="4481512" y="4836679"/>
                  <a:ext cx="649288" cy="620713"/>
                </a:xfrm>
                <a:prstGeom prst="ellipse">
                  <a:avLst/>
                </a:prstGeom>
                <a:solidFill>
                  <a:srgbClr val="CCEC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𝑦</m:t>
                        </m:r>
                      </m:oMath>
                    </m:oMathPara>
                  </a14:m>
                  <a:endParaRPr lang="en-US" altLang="zh-CN" sz="3200" dirty="0">
                    <a:solidFill>
                      <a:srgbClr val="0000FF"/>
                    </a:solidFill>
                    <a:latin typeface="+mn-lt"/>
                    <a:cs typeface="+mn-ea"/>
                    <a:sym typeface="+mn-lt"/>
                  </a:endParaRPr>
                </a:p>
              </p:txBody>
            </p:sp>
          </mc:Choice>
          <mc:Fallback>
            <p:sp>
              <p:nvSpPr>
                <p:cNvPr id="7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81512" y="4836679"/>
                  <a:ext cx="649288" cy="620713"/>
                </a:xfrm>
                <a:prstGeom prst="ellipse">
                  <a:avLst/>
                </a:prstGeom>
                <a:blipFill rotWithShape="1">
                  <a:blip r:embed="rId3"/>
                </a:blip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6"/>
                <p:cNvSpPr>
                  <a:spLocks noChangeArrowheads="1"/>
                </p:cNvSpPr>
                <p:nvPr/>
              </p:nvSpPr>
              <p:spPr bwMode="auto">
                <a:xfrm>
                  <a:off x="6858000" y="2144279"/>
                  <a:ext cx="649287" cy="620713"/>
                </a:xfrm>
                <a:prstGeom prst="ellipse">
                  <a:avLst/>
                </a:prstGeom>
                <a:solidFill>
                  <a:srgbClr val="CCEC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𝑥</m:t>
                        </m:r>
                      </m:oMath>
                    </m:oMathPara>
                  </a14:m>
                  <a:endParaRPr lang="en-US" altLang="zh-CN" sz="3200" dirty="0">
                    <a:solidFill>
                      <a:srgbClr val="0000FF"/>
                    </a:solidFill>
                    <a:latin typeface="+mn-lt"/>
                    <a:cs typeface="+mn-ea"/>
                    <a:sym typeface="+mn-lt"/>
                  </a:endParaRPr>
                </a:p>
              </p:txBody>
            </p:sp>
          </mc:Choice>
          <mc:Fallback>
            <p:sp>
              <p:nvSpPr>
                <p:cNvPr id="8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58000" y="2144279"/>
                  <a:ext cx="649287" cy="620713"/>
                </a:xfrm>
                <a:prstGeom prst="ellipse">
                  <a:avLst/>
                </a:prstGeom>
                <a:blipFill rotWithShape="1">
                  <a:blip r:embed="rId4"/>
                </a:blip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7"/>
                <p:cNvSpPr>
                  <a:spLocks noChangeArrowheads="1"/>
                </p:cNvSpPr>
                <p:nvPr/>
              </p:nvSpPr>
              <p:spPr bwMode="auto">
                <a:xfrm>
                  <a:off x="4500562" y="2144279"/>
                  <a:ext cx="649288" cy="620713"/>
                </a:xfrm>
                <a:prstGeom prst="ellipse">
                  <a:avLst/>
                </a:prstGeom>
                <a:solidFill>
                  <a:srgbClr val="CCEC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𝑡</m:t>
                        </m:r>
                      </m:oMath>
                    </m:oMathPara>
                  </a14:m>
                  <a:endParaRPr lang="en-US" altLang="zh-CN" sz="3200" dirty="0">
                    <a:solidFill>
                      <a:srgbClr val="0000FF"/>
                    </a:solidFill>
                    <a:latin typeface="+mn-lt"/>
                    <a:cs typeface="+mn-ea"/>
                    <a:sym typeface="+mn-lt"/>
                  </a:endParaRPr>
                </a:p>
              </p:txBody>
            </p:sp>
          </mc:Choice>
          <mc:Fallback>
            <p:sp>
              <p:nvSpPr>
                <p:cNvPr id="9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00562" y="2144279"/>
                  <a:ext cx="649288" cy="620713"/>
                </a:xfrm>
                <a:prstGeom prst="ellipse">
                  <a:avLst/>
                </a:prstGeom>
                <a:blipFill rotWithShape="1">
                  <a:blip r:embed="rId5"/>
                </a:blip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3502025" y="2658629"/>
              <a:ext cx="1082675" cy="9969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560762" y="4146117"/>
              <a:ext cx="981075" cy="793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787900" y="2745942"/>
              <a:ext cx="14287" cy="20780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5132387" y="5141479"/>
              <a:ext cx="17319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5097462" y="2293504"/>
              <a:ext cx="1776413" cy="14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5046662" y="2644342"/>
              <a:ext cx="1876425" cy="2295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H="1" flipV="1">
              <a:off x="3646487" y="3930217"/>
              <a:ext cx="3290888" cy="10096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3570287" y="2868179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6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6469062" y="2982479"/>
              <a:ext cx="4889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–3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5761037" y="5076392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lt"/>
                  <a:cs typeface="+mn-ea"/>
                  <a:sym typeface="+mn-lt"/>
                </a:rPr>
                <a:t>9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0" name="Text Box 29"/>
            <p:cNvSpPr txBox="1">
              <a:spLocks noChangeArrowheads="1"/>
            </p:cNvSpPr>
            <p:nvPr/>
          </p:nvSpPr>
          <p:spPr bwMode="auto">
            <a:xfrm>
              <a:off x="3627437" y="4398529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7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1" name="Text Box 30"/>
            <p:cNvSpPr txBox="1">
              <a:spLocks noChangeArrowheads="1"/>
            </p:cNvSpPr>
            <p:nvPr/>
          </p:nvSpPr>
          <p:spPr bwMode="auto">
            <a:xfrm>
              <a:off x="4476750" y="3272992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lt"/>
                  <a:cs typeface="+mn-ea"/>
                  <a:sym typeface="+mn-lt"/>
                </a:rPr>
                <a:t>8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H="1">
              <a:off x="5118100" y="2544329"/>
              <a:ext cx="17605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5676900" y="2493529"/>
              <a:ext cx="4889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–2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4" name="Line 34"/>
            <p:cNvSpPr>
              <a:spLocks noChangeShapeType="1"/>
            </p:cNvSpPr>
            <p:nvPr/>
          </p:nvSpPr>
          <p:spPr bwMode="auto">
            <a:xfrm>
              <a:off x="5018087" y="2688792"/>
              <a:ext cx="2019300" cy="21494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auto">
            <a:xfrm>
              <a:off x="6392861" y="3900054"/>
              <a:ext cx="657223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latin typeface="+mn-lt"/>
                  <a:cs typeface="+mn-ea"/>
                  <a:sym typeface="+mn-lt"/>
                </a:rPr>
                <a:t>– 4</a:t>
              </a:r>
              <a:endParaRPr lang="en-US" altLang="zh-CN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6" name="Text Box 36"/>
            <p:cNvSpPr txBox="1">
              <a:spLocks noChangeArrowheads="1"/>
            </p:cNvSpPr>
            <p:nvPr/>
          </p:nvSpPr>
          <p:spPr bwMode="auto">
            <a:xfrm>
              <a:off x="5980112" y="4282642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2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 flipV="1">
              <a:off x="7201554" y="2772929"/>
              <a:ext cx="0" cy="2063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7188854" y="3709554"/>
              <a:ext cx="336550" cy="496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>
                  <a:latin typeface="+mn-lt"/>
                  <a:cs typeface="+mn-ea"/>
                  <a:sym typeface="+mn-lt"/>
                </a:rPr>
                <a:t>7</a:t>
              </a:r>
              <a:endParaRPr lang="en-US" altLang="zh-CN">
                <a:latin typeface="+mn-lt"/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/>
              <p:cNvGraphicFramePr>
                <a:graphicFrameLocks noGrp="1"/>
              </p:cNvGraphicFramePr>
              <p:nvPr/>
            </p:nvGraphicFramePr>
            <p:xfrm>
              <a:off x="136525" y="4037794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d[s]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d[t]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d[x]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d[y]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d[z]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/>
              <p:cNvGraphicFramePr>
                <a:graphicFrameLocks noGrp="1"/>
              </p:cNvGraphicFramePr>
              <p:nvPr/>
            </p:nvGraphicFramePr>
            <p:xfrm>
              <a:off x="136525" y="4037794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d[s]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d[t]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d[x]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d[y]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d[z]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6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/>
            </p:nvGraphicFramePr>
            <p:xfrm>
              <a:off x="136525" y="4779474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/>
            </p:nvGraphicFramePr>
            <p:xfrm>
              <a:off x="136525" y="4779474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3451225" y="-63475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cs typeface="+mn-ea"/>
                <a:sym typeface="+mn-lt"/>
              </a:rPr>
              <a:t>5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/>
              <p:cNvGraphicFramePr>
                <a:graphicFrameLocks noGrp="1"/>
              </p:cNvGraphicFramePr>
              <p:nvPr/>
            </p:nvGraphicFramePr>
            <p:xfrm>
              <a:off x="136525" y="5150314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/>
              <p:cNvGraphicFramePr>
                <a:graphicFrameLocks noGrp="1"/>
              </p:cNvGraphicFramePr>
              <p:nvPr/>
            </p:nvGraphicFramePr>
            <p:xfrm>
              <a:off x="136525" y="5150314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8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136525" y="5529580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4"/>
              <p:cNvGraphicFramePr>
                <a:graphicFrameLocks noGrp="1"/>
              </p:cNvGraphicFramePr>
              <p:nvPr/>
            </p:nvGraphicFramePr>
            <p:xfrm>
              <a:off x="136525" y="5529580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9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5"/>
              <p:cNvGraphicFramePr>
                <a:graphicFrameLocks noGrp="1"/>
              </p:cNvGraphicFramePr>
              <p:nvPr/>
            </p:nvGraphicFramePr>
            <p:xfrm>
              <a:off x="152400" y="5886107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(−)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5"/>
              <p:cNvGraphicFramePr>
                <a:graphicFrameLocks noGrp="1"/>
              </p:cNvGraphicFramePr>
              <p:nvPr/>
            </p:nvGraphicFramePr>
            <p:xfrm>
              <a:off x="152400" y="5886107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136525" y="6310361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136525" y="6310361"/>
              <a:ext cx="609600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943600" y="280683"/>
                <a:ext cx="2122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80683"/>
                <a:ext cx="2122632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4" r="-397" b="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5921375" y="852585"/>
                <a:ext cx="2274789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375" y="852585"/>
                <a:ext cx="2274789" cy="823815"/>
              </a:xfrm>
              <a:prstGeom prst="rect">
                <a:avLst/>
              </a:prstGeom>
              <a:blipFill rotWithShape="1">
                <a:blip r:embed="rId13"/>
                <a:stretch>
                  <a:fillRect t="-50" r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943600" y="1840621"/>
                <a:ext cx="2351991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840621"/>
                <a:ext cx="2351991" cy="1179105"/>
              </a:xfrm>
              <a:prstGeom prst="rect">
                <a:avLst/>
              </a:prstGeom>
              <a:blipFill rotWithShape="1">
                <a:blip r:embed="rId14"/>
                <a:stretch>
                  <a:fillRect t="-33" r="-27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5964702" y="3075784"/>
                <a:ext cx="229838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702" y="3075784"/>
                <a:ext cx="2298385" cy="823815"/>
              </a:xfrm>
              <a:prstGeom prst="rect">
                <a:avLst/>
              </a:prstGeom>
              <a:blipFill rotWithShape="1">
                <a:blip r:embed="rId15"/>
                <a:stretch>
                  <a:fillRect l="-6" t="-58" r="20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6477000" y="4141079"/>
                <a:ext cx="2303772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141079"/>
                <a:ext cx="2303772" cy="823815"/>
              </a:xfrm>
              <a:prstGeom prst="rect">
                <a:avLst/>
              </a:prstGeom>
              <a:blipFill rotWithShape="1">
                <a:blip r:embed="rId16"/>
                <a:stretch>
                  <a:fillRect t="-30" r="27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动态规划算法的正确性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5"/>
              <p:cNvSpPr>
                <a:spLocks noChangeArrowheads="1"/>
              </p:cNvSpPr>
              <p:nvPr/>
            </p:nvSpPr>
            <p:spPr bwMode="auto">
              <a:xfrm>
                <a:off x="76200" y="713574"/>
                <a:ext cx="8991600" cy="14962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vl="0" indent="-342900" algn="just" defTabSz="914400" fontAlgn="base">
                  <a:lnSpc>
                    <a:spcPct val="120000"/>
                  </a:lnSpc>
                  <a:spcAft>
                    <a:spcPct val="0"/>
                  </a:spcAft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定理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给定一个边加权的有向图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𝐺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𝑉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其源结点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且不包含权重为负值的环路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，那么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ShortestPath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算法的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循环执行了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次后，有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的值都是正确的。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713574"/>
                <a:ext cx="8991600" cy="1496292"/>
              </a:xfrm>
              <a:prstGeom prst="rect">
                <a:avLst/>
              </a:prstGeom>
              <a:blipFill rotWithShape="1">
                <a:blip r:embed="rId1"/>
                <a:stretch>
                  <a:fillRect l="-148" t="-880" r="-141" b="-844"/>
                </a:stretch>
              </a:blip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76200" y="2271864"/>
                <a:ext cx="8991600" cy="359553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证明：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考虑从源结点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的最短路径：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⋯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𝑡</m:t>
                    </m:r>
                  </m:oMath>
                </a14:m>
                <a:endParaRPr lang="en-US" altLang="zh-CN" sz="2400" b="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开始，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=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1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轮之后，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2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轮之后，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2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⋯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𝑉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轮之后停下。</a:t>
                </a:r>
                <a:endParaRPr lang="en-US" altLang="zh-CN" sz="24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271864"/>
                <a:ext cx="8991600" cy="3595536"/>
              </a:xfrm>
              <a:prstGeom prst="rect">
                <a:avLst/>
              </a:prstGeom>
              <a:blipFill rotWithShape="1">
                <a:blip r:embed="rId2"/>
                <a:stretch>
                  <a:fillRect l="-141" t="-366" r="-141" b="-35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0" y="3200400"/>
            <a:ext cx="4918075" cy="693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72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76007"/>
                <a:ext cx="8915400" cy="2124393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最短路径的权重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最短路径满足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三角不等式：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)≤(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 + (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“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证明”：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17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76007"/>
                <a:ext cx="8915400" cy="2124393"/>
              </a:xfrm>
              <a:blipFill rotWithShape="1">
                <a:blip r:embed="rId1"/>
                <a:stretch>
                  <a:fillRect l="-142" t="-613" r="-142" b="-1106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2195195" y="3432810"/>
            <a:ext cx="5568950" cy="2510790"/>
            <a:chOff x="2520" y="5909"/>
            <a:chExt cx="8770" cy="3954"/>
          </a:xfrm>
        </p:grpSpPr>
        <p:sp>
          <p:nvSpPr>
            <p:cNvPr id="7173" name="Oval 4"/>
            <p:cNvSpPr/>
            <p:nvPr/>
          </p:nvSpPr>
          <p:spPr>
            <a:xfrm>
              <a:off x="6360" y="5909"/>
              <a:ext cx="850" cy="102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endPara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174" name="Oval 5"/>
            <p:cNvSpPr/>
            <p:nvPr/>
          </p:nvSpPr>
          <p:spPr>
            <a:xfrm>
              <a:off x="2520" y="7942"/>
              <a:ext cx="865" cy="102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175" name="Oval 6"/>
            <p:cNvSpPr/>
            <p:nvPr/>
          </p:nvSpPr>
          <p:spPr>
            <a:xfrm>
              <a:off x="10440" y="7949"/>
              <a:ext cx="850" cy="102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176" name="AutoShape 7"/>
            <p:cNvCxnSpPr>
              <a:stCxn id="7174" idx="7"/>
              <a:endCxn id="7173" idx="3"/>
            </p:cNvCxnSpPr>
            <p:nvPr/>
          </p:nvCxnSpPr>
          <p:spPr>
            <a:xfrm rot="5400000" flipH="1" flipV="1">
              <a:off x="4216" y="5823"/>
              <a:ext cx="1310" cy="3226"/>
            </a:xfrm>
            <a:prstGeom prst="curved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7" name="AutoShape 8"/>
            <p:cNvCxnSpPr>
              <a:stCxn id="7173" idx="5"/>
              <a:endCxn id="7175" idx="1"/>
            </p:cNvCxnSpPr>
            <p:nvPr/>
          </p:nvCxnSpPr>
          <p:spPr>
            <a:xfrm rot="16200000" flipH="1">
              <a:off x="8166" y="5701"/>
              <a:ext cx="1317" cy="3479"/>
            </a:xfrm>
            <a:prstGeom prst="curvedConnector3">
              <a:avLst>
                <a:gd name="adj1" fmla="val 50000"/>
              </a:avLst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178" name="AutoShape 9"/>
            <p:cNvCxnSpPr>
              <a:stCxn id="7174" idx="5"/>
              <a:endCxn id="7175" idx="3"/>
            </p:cNvCxnSpPr>
            <p:nvPr/>
          </p:nvCxnSpPr>
          <p:spPr>
            <a:xfrm rot="16200000" flipH="1">
              <a:off x="6908" y="5165"/>
              <a:ext cx="7" cy="7306"/>
            </a:xfrm>
            <a:prstGeom prst="curvedConnector3">
              <a:avLst>
                <a:gd name="adj1" fmla="val 7380967"/>
              </a:avLst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179" name="Text Box 10"/>
            <p:cNvSpPr txBox="1"/>
            <p:nvPr/>
          </p:nvSpPr>
          <p:spPr>
            <a:xfrm>
              <a:off x="4056" y="9235"/>
              <a:ext cx="5888" cy="62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这条路径不会比另外两条之和长</a:t>
              </a:r>
              <a:endPara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28650" y="145415"/>
            <a:ext cx="7886700" cy="74041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最短路径的性质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/>
          </p:cNvSpPr>
          <p:nvPr>
            <p:ph type="title"/>
          </p:nvPr>
        </p:nvSpPr>
        <p:spPr>
          <a:xfrm>
            <a:off x="711200" y="-34290"/>
            <a:ext cx="7886700" cy="100457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松弛技术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2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02906" y="757471"/>
                <a:ext cx="8934450" cy="1651634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最短路径算法的核心技术是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松弛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以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𝑤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表示顶点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出发到顶点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的边的权值，以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𝑑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表示当前从起点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到顶点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的路径权值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220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06" y="757471"/>
                <a:ext cx="8934450" cy="1651634"/>
              </a:xfrm>
              <a:blipFill rotWithShape="1">
                <a:blip r:embed="rId1"/>
                <a:stretch>
                  <a:fillRect l="-143" t="-802" r="-142" b="-238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4"/>
          <p:cNvGrpSpPr/>
          <p:nvPr/>
        </p:nvGrpSpPr>
        <p:grpSpPr>
          <a:xfrm>
            <a:off x="1219200" y="4833937"/>
            <a:ext cx="2963863" cy="2024063"/>
            <a:chOff x="768" y="2772"/>
            <a:chExt cx="1867" cy="1275"/>
          </a:xfrm>
        </p:grpSpPr>
        <p:sp>
          <p:nvSpPr>
            <p:cNvPr id="9233" name="Oval 5"/>
            <p:cNvSpPr/>
            <p:nvPr/>
          </p:nvSpPr>
          <p:spPr>
            <a:xfrm>
              <a:off x="2304" y="2807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4" name="Oval 6"/>
            <p:cNvSpPr/>
            <p:nvPr/>
          </p:nvSpPr>
          <p:spPr>
            <a:xfrm>
              <a:off x="768" y="2817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235" name="AutoShape 7"/>
            <p:cNvCxnSpPr>
              <a:stCxn id="9234" idx="6"/>
              <a:endCxn id="9233" idx="2"/>
            </p:cNvCxnSpPr>
            <p:nvPr/>
          </p:nvCxnSpPr>
          <p:spPr>
            <a:xfrm flipV="1">
              <a:off x="1099" y="2984"/>
              <a:ext cx="1205" cy="1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236" name="Text Box 8"/>
            <p:cNvSpPr txBox="1"/>
            <p:nvPr/>
          </p:nvSpPr>
          <p:spPr>
            <a:xfrm>
              <a:off x="1543" y="2772"/>
              <a:ext cx="197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7" name="Oval 9"/>
            <p:cNvSpPr/>
            <p:nvPr/>
          </p:nvSpPr>
          <p:spPr>
            <a:xfrm>
              <a:off x="2304" y="3683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8" name="Oval 10"/>
            <p:cNvSpPr/>
            <p:nvPr/>
          </p:nvSpPr>
          <p:spPr>
            <a:xfrm>
              <a:off x="768" y="3693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239" name="AutoShape 11"/>
            <p:cNvCxnSpPr>
              <a:stCxn id="9238" idx="6"/>
              <a:endCxn id="9237" idx="2"/>
            </p:cNvCxnSpPr>
            <p:nvPr/>
          </p:nvCxnSpPr>
          <p:spPr>
            <a:xfrm flipV="1">
              <a:off x="1099" y="3860"/>
              <a:ext cx="1205" cy="1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240" name="Text Box 12"/>
            <p:cNvSpPr txBox="1"/>
            <p:nvPr/>
          </p:nvSpPr>
          <p:spPr>
            <a:xfrm>
              <a:off x="1543" y="3648"/>
              <a:ext cx="197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41" name="Line 13"/>
            <p:cNvSpPr/>
            <p:nvPr/>
          </p:nvSpPr>
          <p:spPr>
            <a:xfrm>
              <a:off x="1680" y="3216"/>
              <a:ext cx="0" cy="432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9242" name="Text Box 14"/>
            <p:cNvSpPr txBox="1"/>
            <p:nvPr/>
          </p:nvSpPr>
          <p:spPr>
            <a:xfrm>
              <a:off x="1766" y="3258"/>
              <a:ext cx="590" cy="2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Relax</a:t>
              </a:r>
              <a:endPara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189538" y="4833937"/>
            <a:ext cx="2963862" cy="2024063"/>
            <a:chOff x="3269" y="2772"/>
            <a:chExt cx="1867" cy="1275"/>
          </a:xfrm>
        </p:grpSpPr>
        <p:sp>
          <p:nvSpPr>
            <p:cNvPr id="9223" name="Oval 16"/>
            <p:cNvSpPr/>
            <p:nvPr/>
          </p:nvSpPr>
          <p:spPr>
            <a:xfrm>
              <a:off x="4805" y="2807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24" name="Oval 17"/>
            <p:cNvSpPr/>
            <p:nvPr/>
          </p:nvSpPr>
          <p:spPr>
            <a:xfrm>
              <a:off x="3269" y="2817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225" name="AutoShape 18"/>
            <p:cNvCxnSpPr>
              <a:stCxn id="9224" idx="6"/>
              <a:endCxn id="9223" idx="2"/>
            </p:cNvCxnSpPr>
            <p:nvPr/>
          </p:nvCxnSpPr>
          <p:spPr>
            <a:xfrm flipV="1">
              <a:off x="3600" y="2984"/>
              <a:ext cx="1205" cy="1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226" name="Text Box 19"/>
            <p:cNvSpPr txBox="1"/>
            <p:nvPr/>
          </p:nvSpPr>
          <p:spPr>
            <a:xfrm>
              <a:off x="4044" y="2772"/>
              <a:ext cx="197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27" name="Oval 20"/>
            <p:cNvSpPr/>
            <p:nvPr/>
          </p:nvSpPr>
          <p:spPr>
            <a:xfrm>
              <a:off x="4805" y="3683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28" name="Oval 21"/>
            <p:cNvSpPr/>
            <p:nvPr/>
          </p:nvSpPr>
          <p:spPr>
            <a:xfrm>
              <a:off x="3269" y="3693"/>
              <a:ext cx="331" cy="354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229" name="AutoShape 22"/>
            <p:cNvCxnSpPr>
              <a:stCxn id="9228" idx="6"/>
              <a:endCxn id="9227" idx="2"/>
            </p:cNvCxnSpPr>
            <p:nvPr/>
          </p:nvCxnSpPr>
          <p:spPr>
            <a:xfrm flipV="1">
              <a:off x="3600" y="3860"/>
              <a:ext cx="1205" cy="1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9230" name="Text Box 23"/>
            <p:cNvSpPr txBox="1"/>
            <p:nvPr/>
          </p:nvSpPr>
          <p:spPr>
            <a:xfrm>
              <a:off x="4044" y="3648"/>
              <a:ext cx="197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31" name="Line 24"/>
            <p:cNvSpPr/>
            <p:nvPr/>
          </p:nvSpPr>
          <p:spPr>
            <a:xfrm>
              <a:off x="4128" y="3216"/>
              <a:ext cx="0" cy="432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</p:sp>
        <p:sp>
          <p:nvSpPr>
            <p:cNvPr id="9232" name="Text Box 25"/>
            <p:cNvSpPr txBox="1"/>
            <p:nvPr/>
          </p:nvSpPr>
          <p:spPr>
            <a:xfrm>
              <a:off x="4214" y="3258"/>
              <a:ext cx="590" cy="2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Relax</a:t>
              </a:r>
              <a:endPara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1143000" y="2626043"/>
            <a:ext cx="6702871" cy="21704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marL="514350" indent="-514350" algn="l">
              <a:lnSpc>
                <a:spcPct val="130000"/>
              </a:lnSpc>
              <a:buAutoNum type="arabicPeriod"/>
              <a:defRPr/>
            </a:pP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Relax(u,v,w(u,v)) {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lnSpc>
                <a:spcPct val="130000"/>
              </a:lnSpc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(d[v] &gt; d[u]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w(u,v)) </a:t>
            </a:r>
            <a:r>
              <a:rPr lang="pl-PL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lnSpc>
                <a:spcPct val="130000"/>
              </a:lnSpc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d[v]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d[u]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l-PL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w(u,v);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lnSpc>
                <a:spcPct val="130000"/>
              </a:lnSpc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}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73929" y="4962980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29" y="4962980"/>
                <a:ext cx="297646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57" t="-106" r="-11520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4239831" y="4905375"/>
                <a:ext cx="29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831" y="4905375"/>
                <a:ext cx="297646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92" r="-9679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540327" y="1066800"/>
                <a:ext cx="8229600" cy="4753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Bellman-Ford(</a:t>
                </a:r>
                <a:r>
                  <a:rPr lang="en-US" sz="2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G,s,w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v </a:t>
                </a:r>
                <a:r>
                  <a:rPr lang="en-US" altLang="zh-CN" sz="28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 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 </a:t>
                </a: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pl-PL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d[v] </a:t>
                </a:r>
                <a:r>
                  <a:rPr lang="en-US" altLang="zh-CN" sz="28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8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</a:t>
                </a:r>
                <a:r>
                  <a:rPr lang="pl-PL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从起点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到顶点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的路径权值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pl-PL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d[s]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0; </a:t>
                </a:r>
                <a:r>
                  <a:rPr lang="en-US" altLang="zh-CN" sz="2400" dirty="0">
                    <a:solidFill>
                      <a:srgbClr val="2F12DE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zh-CN" altLang="en-US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是不是为了确保从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开始？</a:t>
                </a:r>
                <a:r>
                  <a:rPr lang="en-US" altLang="zh-CN" sz="2400" dirty="0">
                    <a:solidFill>
                      <a:srgbClr val="2F12DE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en-US" sz="2600" dirty="0">
                  <a:solidFill>
                    <a:srgbClr val="2F12DE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b="1" noProof="0" dirty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noProof="0" dirty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|V|-1 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 (</a:t>
                </a:r>
                <a:r>
                  <a:rPr lang="en-US" sz="2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 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r>
                  <a:rPr lang="pl-PL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Relax(u,v, w(u,v));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 (</a:t>
                </a:r>
                <a:r>
                  <a:rPr lang="en-US" sz="2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 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pl-PL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pl-PL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pl-PL" sz="26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(d[v] &gt; d[u] + w(u,v)) </a:t>
                </a:r>
                <a:r>
                  <a:rPr lang="pl-PL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endParaRPr lang="en-US" sz="2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Return “no solution”;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Return</a:t>
                </a: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True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327" y="1066800"/>
                <a:ext cx="8229600" cy="4753573"/>
              </a:xfrm>
              <a:prstGeom prst="rect">
                <a:avLst/>
              </a:prstGeom>
              <a:blipFill rotWithShape="1">
                <a:blip r:embed="rId1"/>
                <a:stretch>
                  <a:fillRect l="-3904" t="-13" r="7" b="-5972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11384" y="5796195"/>
                <a:ext cx="8251616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𝑹𝒆𝒍𝒂𝒙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𝒖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𝒗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𝒘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: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𝒊𝒇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 &gt;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))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𝒕𝒉𝒆𝒏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84" y="5796195"/>
                <a:ext cx="8251616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3" t="-66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0" y="148272"/>
            <a:ext cx="9144000" cy="1325563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35181" y="1219200"/>
            <a:ext cx="8556416" cy="43534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Bellman-Ford(</a:t>
            </a:r>
            <a:r>
              <a:rPr lang="en-US" sz="26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G,s,w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each v </a:t>
            </a:r>
            <a:r>
              <a:rPr lang="en-US" altLang="zh-CN" sz="28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 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V 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en-US" sz="26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l-PL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d[v] </a:t>
            </a:r>
            <a:r>
              <a:rPr lang="en-US" altLang="zh-CN" sz="2800" b="1" noProof="0" dirty="0">
                <a:ln>
                  <a:noFill/>
                </a:ln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800" b="1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</a:t>
            </a:r>
            <a:r>
              <a:rPr lang="pl-PL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</a:t>
            </a:r>
            <a:endParaRPr lang="pl-PL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d[s] </a:t>
            </a:r>
            <a:r>
              <a:rPr lang="en-US" altLang="zh-CN" sz="2400" b="1" noProof="0" dirty="0">
                <a:ln>
                  <a:noFill/>
                </a:ln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0;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en-US" altLang="zh-CN" sz="2400" b="1" noProof="0" dirty="0">
                <a:ln>
                  <a:noFill/>
                </a:ln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altLang="zh-CN" sz="2400" b="1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 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|V|-1 </a:t>
            </a: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each edge (</a:t>
            </a:r>
            <a:r>
              <a:rPr lang="en-US" sz="26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u,v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400" b="1" noProof="0" dirty="0">
                <a:ln>
                  <a:noFill/>
                </a:ln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E </a:t>
            </a: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l-PL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Relax(u,v, w(u,v));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each edge (</a:t>
            </a:r>
            <a:r>
              <a:rPr lang="en-US" sz="26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u,v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2400" b="1" noProof="0" dirty="0">
                <a:ln>
                  <a:noFill/>
                </a:ln>
                <a:uLnTx/>
                <a:uFillTx/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</a:t>
            </a: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E </a:t>
            </a: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l-PL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pl-PL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(d[v] &gt; d[u] + w(u,v)) </a:t>
            </a:r>
            <a:r>
              <a:rPr lang="pl-PL" sz="26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endParaRPr lang="en-US" sz="26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6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Return “no solution”;</a:t>
            </a:r>
            <a:endParaRPr lang="en-US" sz="26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0" y="148272"/>
            <a:ext cx="9144000" cy="1325563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11384" y="5796195"/>
                <a:ext cx="7854201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𝑹𝒆𝒍𝒂𝒙</m:t>
                      </m:r>
                      <m:d>
                        <m:d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𝒖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𝒗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𝒘</m:t>
                          </m:r>
                        </m:e>
                      </m:d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: </m:t>
                      </m:r>
                    </m:oMath>
                  </m:oMathPara>
                </a14:m>
                <a:endParaRPr lang="en-US" altLang="zh-CN" sz="2400" b="1" i="1" dirty="0">
                  <a:solidFill>
                    <a:srgbClr val="0000FF"/>
                  </a:solidFill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𝒊𝒇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 &gt;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))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𝒕𝒉𝒆𝒏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84" y="5796195"/>
                <a:ext cx="7854201" cy="830997"/>
              </a:xfrm>
              <a:prstGeom prst="rect">
                <a:avLst/>
              </a:prstGeom>
              <a:blipFill rotWithShape="1">
                <a:blip r:embed="rId1"/>
                <a:stretch>
                  <a:fillRect l="-3" t="-66" r="1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4"/>
          <p:cNvGrpSpPr/>
          <p:nvPr/>
        </p:nvGrpSpPr>
        <p:grpSpPr>
          <a:xfrm>
            <a:off x="4860290" y="1857070"/>
            <a:ext cx="1844675" cy="1166462"/>
            <a:chOff x="3456" y="1008"/>
            <a:chExt cx="1162" cy="864"/>
          </a:xfrm>
        </p:grpSpPr>
        <p:sp>
          <p:nvSpPr>
            <p:cNvPr id="10" name="AutoShape 5"/>
            <p:cNvSpPr/>
            <p:nvPr/>
          </p:nvSpPr>
          <p:spPr>
            <a:xfrm>
              <a:off x="3456" y="1008"/>
              <a:ext cx="144" cy="864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 Box 6"/>
                <p:cNvSpPr txBox="1"/>
                <p:nvPr/>
              </p:nvSpPr>
              <p:spPr>
                <a:xfrm>
                  <a:off x="3628" y="1166"/>
                  <a:ext cx="990" cy="34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●"/>
                    <a:defRPr sz="3200" i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Times New Roman" panose="02020603050405020304" pitchFamily="18" charset="0"/>
                    <a:buChar char="■"/>
                    <a:defRPr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○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u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24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初始化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𝒅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</m:oMath>
                  </a14:m>
                  <a:endParaRPr lang="zh-CN" altLang="en-US" sz="2400" b="1" i="1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12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" y="1166"/>
                  <a:ext cx="990" cy="342"/>
                </a:xfrm>
                <a:prstGeom prst="rect">
                  <a:avLst/>
                </a:prstGeom>
                <a:blipFill rotWithShape="1">
                  <a:blip r:embed="rId2"/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7"/>
          <p:cNvGrpSpPr/>
          <p:nvPr/>
        </p:nvGrpSpPr>
        <p:grpSpPr>
          <a:xfrm>
            <a:off x="6949169" y="3258916"/>
            <a:ext cx="2371725" cy="1035685"/>
            <a:chOff x="3456" y="1872"/>
            <a:chExt cx="1494" cy="672"/>
          </a:xfrm>
        </p:grpSpPr>
        <p:sp>
          <p:nvSpPr>
            <p:cNvPr id="14" name="AutoShape 8"/>
            <p:cNvSpPr/>
            <p:nvPr/>
          </p:nvSpPr>
          <p:spPr>
            <a:xfrm>
              <a:off x="3456" y="1872"/>
              <a:ext cx="144" cy="672"/>
            </a:xfrm>
            <a:prstGeom prst="rightBrace">
              <a:avLst>
                <a:gd name="adj1" fmla="val 38888"/>
                <a:gd name="adj2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Box 9"/>
                <p:cNvSpPr txBox="1"/>
                <p:nvPr/>
              </p:nvSpPr>
              <p:spPr>
                <a:xfrm>
                  <a:off x="3628" y="1919"/>
                  <a:ext cx="1322" cy="59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●"/>
                    <a:defRPr sz="3200" i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Times New Roman" panose="02020603050405020304" pitchFamily="18" charset="0"/>
                    <a:buChar char="■"/>
                    <a:defRPr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○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u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松弛</a:t>
                  </a:r>
                  <a:r>
                    <a:rPr lang="en-US" altLang="zh-CN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: </a:t>
                  </a:r>
                  <a:br>
                    <a:rPr lang="en-US" altLang="zh-CN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</a:br>
                  <a:r>
                    <a:rPr lang="zh-CN" altLang="en-US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进行 </a:t>
                  </a:r>
                  <a14:m>
                    <m:oMath xmlns:m="http://schemas.openxmlformats.org/officeDocument/2006/math">
                      <m:r>
                        <a:rPr lang="en-US" altLang="zh-CN" sz="1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|</m:t>
                      </m:r>
                      <m:r>
                        <a:rPr lang="en-US" altLang="zh-CN" sz="1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𝑽</m:t>
                      </m:r>
                      <m:r>
                        <a:rPr lang="en-US" altLang="zh-CN" sz="1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|−</m:t>
                      </m:r>
                      <m:r>
                        <a:rPr lang="en-US" altLang="zh-CN" sz="1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𝟏</m:t>
                      </m:r>
                      <m:r>
                        <a:rPr lang="en-US" altLang="zh-CN" sz="1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 </m:t>
                      </m:r>
                    </m:oMath>
                  </a14:m>
                  <a:r>
                    <a:rPr lang="zh-CN" altLang="en-US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轮</a:t>
                  </a:r>
                  <a:r>
                    <a:rPr lang="en-US" altLang="zh-CN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, </a:t>
                  </a:r>
                  <a:endParaRPr lang="en-US" altLang="zh-CN" sz="1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1800" b="1" dirty="0"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松弛每条边</a:t>
                  </a:r>
                  <a:endParaRPr lang="zh-CN" altLang="en-US" sz="1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endParaRPr>
                </a:p>
              </p:txBody>
            </p:sp>
          </mc:Choice>
          <mc:Fallback>
            <p:sp>
              <p:nvSpPr>
                <p:cNvPr id="15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" y="1919"/>
                  <a:ext cx="1322" cy="598"/>
                </a:xfrm>
                <a:prstGeom prst="rect">
                  <a:avLst/>
                </a:prstGeom>
                <a:blipFill rotWithShape="1">
                  <a:blip r:embed="rId3"/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0"/>
          <p:cNvGrpSpPr/>
          <p:nvPr/>
        </p:nvGrpSpPr>
        <p:grpSpPr>
          <a:xfrm>
            <a:off x="7346475" y="4369390"/>
            <a:ext cx="1527176" cy="1066800"/>
            <a:chOff x="3456" y="2544"/>
            <a:chExt cx="962" cy="672"/>
          </a:xfrm>
        </p:grpSpPr>
        <p:sp>
          <p:nvSpPr>
            <p:cNvPr id="17" name="AutoShape 11"/>
            <p:cNvSpPr/>
            <p:nvPr/>
          </p:nvSpPr>
          <p:spPr>
            <a:xfrm>
              <a:off x="3456" y="2544"/>
              <a:ext cx="144" cy="672"/>
            </a:xfrm>
            <a:prstGeom prst="rightBrace">
              <a:avLst>
                <a:gd name="adj1" fmla="val 38888"/>
                <a:gd name="adj2" fmla="val 50000"/>
              </a:avLst>
            </a:prstGeom>
            <a:noFill/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Text Box 12"/>
            <p:cNvSpPr txBox="1"/>
            <p:nvPr/>
          </p:nvSpPr>
          <p:spPr>
            <a:xfrm>
              <a:off x="3642" y="2775"/>
              <a:ext cx="776" cy="23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8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rPr>
                <a:t>检验结果</a:t>
              </a:r>
              <a:r>
                <a:rPr lang="en-US" altLang="zh-CN" sz="1800" b="1" dirty="0">
                  <a:solidFill>
                    <a:schemeClr val="accent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rPr>
                <a:t> </a:t>
              </a:r>
              <a:endParaRPr lang="en-US" altLang="zh-CN" sz="1800" b="1" dirty="0">
                <a:solidFill>
                  <a:schemeClr val="accent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4"/>
              <p:cNvSpPr txBox="1"/>
              <p:nvPr/>
            </p:nvSpPr>
            <p:spPr>
              <a:xfrm>
                <a:off x="5791200" y="1395193"/>
                <a:ext cx="299846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时间复杂度：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𝑽𝑬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395193"/>
                <a:ext cx="2998469" cy="461665"/>
              </a:xfrm>
              <a:prstGeom prst="rect">
                <a:avLst/>
              </a:prstGeom>
              <a:blipFill rotWithShape="1">
                <a:blip r:embed="rId4"/>
                <a:stretch>
                  <a:fillRect t="-21" r="21" b="2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849630" y="0"/>
            <a:ext cx="78867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153371" y="396445"/>
                <a:ext cx="8914429" cy="2117246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Bellman-ford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算法的执行过程。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源点是顶点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到各个顶点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被标记在各自顶点内，加粗的边指示了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前趋边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，每一趟按照如下顺序对边进行松弛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）对边进行第一趟操作的结果。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）至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）每一趟连续对边操作的结果，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）是最终结果。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1" y="396445"/>
                <a:ext cx="8914429" cy="2117246"/>
              </a:xfrm>
              <a:prstGeom prst="rect">
                <a:avLst/>
              </a:prstGeom>
              <a:blipFill rotWithShape="1">
                <a:blip r:embed="rId1"/>
                <a:stretch>
                  <a:fillRect l="-146" t="-610" r="-605" b="-58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Oval 3"/>
              <p:cNvSpPr>
                <a:spLocks noChangeArrowheads="1"/>
              </p:cNvSpPr>
              <p:nvPr/>
            </p:nvSpPr>
            <p:spPr bwMode="auto">
              <a:xfrm>
                <a:off x="0" y="4503738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19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503738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880" t="-1074" r="-929" b="-92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Oval 4"/>
              <p:cNvSpPr>
                <a:spLocks noChangeArrowheads="1"/>
              </p:cNvSpPr>
              <p:nvPr/>
            </p:nvSpPr>
            <p:spPr bwMode="auto">
              <a:xfrm>
                <a:off x="3867150" y="5722938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0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150" y="5722938"/>
                <a:ext cx="649288" cy="620712"/>
              </a:xfrm>
              <a:prstGeom prst="ellipse">
                <a:avLst/>
              </a:prstGeom>
              <a:blipFill rotWithShape="1">
                <a:blip r:embed="rId3"/>
                <a:stretch>
                  <a:fillRect l="-978" t="-1074" r="-929" b="-92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Oval 5"/>
              <p:cNvSpPr>
                <a:spLocks noChangeArrowheads="1"/>
              </p:cNvSpPr>
              <p:nvPr/>
            </p:nvSpPr>
            <p:spPr bwMode="auto">
              <a:xfrm>
                <a:off x="1485900" y="5730875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1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5900" y="5730875"/>
                <a:ext cx="649288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978" t="-1023" r="-929" b="-97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Oval 6"/>
              <p:cNvSpPr>
                <a:spLocks noChangeArrowheads="1"/>
              </p:cNvSpPr>
              <p:nvPr/>
            </p:nvSpPr>
            <p:spPr bwMode="auto">
              <a:xfrm>
                <a:off x="3862388" y="3038475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2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2388" y="3038475"/>
                <a:ext cx="649287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27" t="-1023" r="-880" b="-97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Oval 7"/>
              <p:cNvSpPr>
                <a:spLocks noChangeArrowheads="1"/>
              </p:cNvSpPr>
              <p:nvPr/>
            </p:nvSpPr>
            <p:spPr bwMode="auto">
              <a:xfrm>
                <a:off x="1504950" y="3038475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3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4950" y="3038475"/>
                <a:ext cx="649288" cy="620713"/>
              </a:xfrm>
              <a:prstGeom prst="ellipse">
                <a:avLst/>
              </a:prstGeom>
              <a:blipFill rotWithShape="1">
                <a:blip r:embed="rId6"/>
                <a:stretch>
                  <a:fillRect l="-978" t="-1023" r="-929" b="-97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Line 8"/>
          <p:cNvSpPr>
            <a:spLocks noChangeShapeType="1"/>
          </p:cNvSpPr>
          <p:nvPr/>
        </p:nvSpPr>
        <p:spPr bwMode="auto">
          <a:xfrm flipV="1">
            <a:off x="506413" y="3552825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>
            <a:off x="565150" y="5040313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>
            <a:off x="1792288" y="364013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2136775" y="603567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Line 15"/>
          <p:cNvSpPr>
            <a:spLocks noChangeShapeType="1"/>
          </p:cNvSpPr>
          <p:nvPr/>
        </p:nvSpPr>
        <p:spPr bwMode="auto">
          <a:xfrm>
            <a:off x="2101850" y="318770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Line 16"/>
          <p:cNvSpPr>
            <a:spLocks noChangeShapeType="1"/>
          </p:cNvSpPr>
          <p:nvPr/>
        </p:nvSpPr>
        <p:spPr bwMode="auto">
          <a:xfrm flipV="1">
            <a:off x="2051050" y="3538538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Line 17"/>
          <p:cNvSpPr>
            <a:spLocks noChangeShapeType="1"/>
          </p:cNvSpPr>
          <p:nvPr/>
        </p:nvSpPr>
        <p:spPr bwMode="auto">
          <a:xfrm flipH="1" flipV="1">
            <a:off x="650875" y="482441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Text Box 23"/>
          <p:cNvSpPr txBox="1">
            <a:spLocks noChangeArrowheads="1"/>
          </p:cNvSpPr>
          <p:nvPr/>
        </p:nvSpPr>
        <p:spPr bwMode="auto">
          <a:xfrm>
            <a:off x="574675" y="37623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6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8" name="Text Box 24"/>
          <p:cNvSpPr txBox="1">
            <a:spLocks noChangeArrowheads="1"/>
          </p:cNvSpPr>
          <p:nvPr/>
        </p:nvSpPr>
        <p:spPr bwMode="auto">
          <a:xfrm>
            <a:off x="2781300" y="27971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5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9" name="Text Box 25"/>
          <p:cNvSpPr txBox="1">
            <a:spLocks noChangeArrowheads="1"/>
          </p:cNvSpPr>
          <p:nvPr/>
        </p:nvSpPr>
        <p:spPr bwMode="auto">
          <a:xfrm>
            <a:off x="3473450" y="3876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0" name="Text Box 26"/>
          <p:cNvSpPr txBox="1">
            <a:spLocks noChangeArrowheads="1"/>
          </p:cNvSpPr>
          <p:nvPr/>
        </p:nvSpPr>
        <p:spPr bwMode="auto">
          <a:xfrm>
            <a:off x="2765425" y="5970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2" name="Text Box 29"/>
          <p:cNvSpPr txBox="1">
            <a:spLocks noChangeArrowheads="1"/>
          </p:cNvSpPr>
          <p:nvPr/>
        </p:nvSpPr>
        <p:spPr bwMode="auto">
          <a:xfrm>
            <a:off x="631825" y="5292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3" name="Text Box 30"/>
          <p:cNvSpPr txBox="1">
            <a:spLocks noChangeArrowheads="1"/>
          </p:cNvSpPr>
          <p:nvPr/>
        </p:nvSpPr>
        <p:spPr bwMode="auto">
          <a:xfrm>
            <a:off x="1481138" y="41671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8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4" name="Line 32"/>
          <p:cNvSpPr>
            <a:spLocks noChangeShapeType="1"/>
          </p:cNvSpPr>
          <p:nvPr/>
        </p:nvSpPr>
        <p:spPr bwMode="auto">
          <a:xfrm flipH="1">
            <a:off x="2122488" y="343852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Text Box 33"/>
          <p:cNvSpPr txBox="1">
            <a:spLocks noChangeArrowheads="1"/>
          </p:cNvSpPr>
          <p:nvPr/>
        </p:nvSpPr>
        <p:spPr bwMode="auto">
          <a:xfrm>
            <a:off x="2681288" y="33877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6" name="Line 34"/>
          <p:cNvSpPr>
            <a:spLocks noChangeShapeType="1"/>
          </p:cNvSpPr>
          <p:nvPr/>
        </p:nvSpPr>
        <p:spPr bwMode="auto">
          <a:xfrm>
            <a:off x="2022475" y="3582988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" name="Text Box 35"/>
          <p:cNvSpPr txBox="1">
            <a:spLocks noChangeArrowheads="1"/>
          </p:cNvSpPr>
          <p:nvPr/>
        </p:nvSpPr>
        <p:spPr bwMode="auto">
          <a:xfrm>
            <a:off x="3397249" y="4794250"/>
            <a:ext cx="6572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8" name="Text Box 36"/>
          <p:cNvSpPr txBox="1">
            <a:spLocks noChangeArrowheads="1"/>
          </p:cNvSpPr>
          <p:nvPr/>
        </p:nvSpPr>
        <p:spPr bwMode="auto">
          <a:xfrm>
            <a:off x="2984500" y="5176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9" name="Line 13"/>
          <p:cNvSpPr>
            <a:spLocks noChangeShapeType="1"/>
          </p:cNvSpPr>
          <p:nvPr/>
        </p:nvSpPr>
        <p:spPr bwMode="auto">
          <a:xfrm flipV="1">
            <a:off x="4205942" y="36671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Text Box 28"/>
          <p:cNvSpPr txBox="1">
            <a:spLocks noChangeArrowheads="1"/>
          </p:cNvSpPr>
          <p:nvPr/>
        </p:nvSpPr>
        <p:spPr bwMode="auto">
          <a:xfrm>
            <a:off x="4193242" y="460375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Oval 3"/>
              <p:cNvSpPr>
                <a:spLocks noChangeArrowheads="1"/>
              </p:cNvSpPr>
              <p:nvPr/>
            </p:nvSpPr>
            <p:spPr bwMode="auto">
              <a:xfrm>
                <a:off x="4614208" y="4482691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1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4208" y="4482691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24" t="-1059" r="-883" b="-93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Oval 4"/>
              <p:cNvSpPr>
                <a:spLocks noChangeArrowheads="1"/>
              </p:cNvSpPr>
              <p:nvPr/>
            </p:nvSpPr>
            <p:spPr bwMode="auto">
              <a:xfrm>
                <a:off x="8481358" y="5701891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2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1358" y="5701891"/>
                <a:ext cx="649288" cy="620712"/>
              </a:xfrm>
              <a:prstGeom prst="ellipse">
                <a:avLst/>
              </a:prstGeom>
              <a:blipFill rotWithShape="1">
                <a:blip r:embed="rId3"/>
                <a:stretch>
                  <a:fillRect l="-1024" t="-1059" r="-883" b="-93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Oval 5"/>
              <p:cNvSpPr>
                <a:spLocks noChangeArrowheads="1"/>
              </p:cNvSpPr>
              <p:nvPr/>
            </p:nvSpPr>
            <p:spPr bwMode="auto">
              <a:xfrm>
                <a:off x="6100108" y="570982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3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108" y="5709828"/>
                <a:ext cx="649288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24" t="-1110" r="-883" b="-98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Oval 6"/>
              <p:cNvSpPr>
                <a:spLocks noChangeArrowheads="1"/>
              </p:cNvSpPr>
              <p:nvPr/>
            </p:nvSpPr>
            <p:spPr bwMode="auto">
              <a:xfrm>
                <a:off x="8476596" y="3017428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4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6596" y="3017428"/>
                <a:ext cx="649287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73" t="-1110" r="-932" b="-98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Oval 7"/>
              <p:cNvSpPr>
                <a:spLocks noChangeArrowheads="1"/>
              </p:cNvSpPr>
              <p:nvPr/>
            </p:nvSpPr>
            <p:spPr bwMode="auto">
              <a:xfrm>
                <a:off x="6119158" y="301742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5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158" y="3017428"/>
                <a:ext cx="649288" cy="620713"/>
              </a:xfrm>
              <a:prstGeom prst="ellipse">
                <a:avLst/>
              </a:prstGeom>
              <a:blipFill rotWithShape="1">
                <a:blip r:embed="rId6"/>
                <a:stretch>
                  <a:fillRect l="-1024" t="-1110" r="-883" b="-98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Line 8"/>
          <p:cNvSpPr>
            <a:spLocks noChangeShapeType="1"/>
          </p:cNvSpPr>
          <p:nvPr/>
        </p:nvSpPr>
        <p:spPr bwMode="auto">
          <a:xfrm flipV="1">
            <a:off x="5120621" y="3531778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" name="Line 9"/>
          <p:cNvSpPr>
            <a:spLocks noChangeShapeType="1"/>
          </p:cNvSpPr>
          <p:nvPr/>
        </p:nvSpPr>
        <p:spPr bwMode="auto">
          <a:xfrm>
            <a:off x="5179358" y="5019266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Line 10"/>
          <p:cNvSpPr>
            <a:spLocks noChangeShapeType="1"/>
          </p:cNvSpPr>
          <p:nvPr/>
        </p:nvSpPr>
        <p:spPr bwMode="auto">
          <a:xfrm>
            <a:off x="6406496" y="3619091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" name="Line 14"/>
          <p:cNvSpPr>
            <a:spLocks noChangeShapeType="1"/>
          </p:cNvSpPr>
          <p:nvPr/>
        </p:nvSpPr>
        <p:spPr bwMode="auto">
          <a:xfrm>
            <a:off x="6750983" y="6014628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Line 15"/>
          <p:cNvSpPr>
            <a:spLocks noChangeShapeType="1"/>
          </p:cNvSpPr>
          <p:nvPr/>
        </p:nvSpPr>
        <p:spPr bwMode="auto">
          <a:xfrm>
            <a:off x="6716058" y="3166653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" name="Line 16"/>
          <p:cNvSpPr>
            <a:spLocks noChangeShapeType="1"/>
          </p:cNvSpPr>
          <p:nvPr/>
        </p:nvSpPr>
        <p:spPr bwMode="auto">
          <a:xfrm flipV="1">
            <a:off x="6665258" y="3517491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2" name="Line 17"/>
          <p:cNvSpPr>
            <a:spLocks noChangeShapeType="1"/>
          </p:cNvSpPr>
          <p:nvPr/>
        </p:nvSpPr>
        <p:spPr bwMode="auto">
          <a:xfrm flipH="1" flipV="1">
            <a:off x="5265083" y="4803366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" name="Text Box 23"/>
          <p:cNvSpPr txBox="1">
            <a:spLocks noChangeArrowheads="1"/>
          </p:cNvSpPr>
          <p:nvPr/>
        </p:nvSpPr>
        <p:spPr bwMode="auto">
          <a:xfrm>
            <a:off x="5188883" y="374132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6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4" name="Text Box 24"/>
          <p:cNvSpPr txBox="1">
            <a:spLocks noChangeArrowheads="1"/>
          </p:cNvSpPr>
          <p:nvPr/>
        </p:nvSpPr>
        <p:spPr bwMode="auto">
          <a:xfrm>
            <a:off x="7395508" y="277612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5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5" name="Text Box 25"/>
          <p:cNvSpPr txBox="1">
            <a:spLocks noChangeArrowheads="1"/>
          </p:cNvSpPr>
          <p:nvPr/>
        </p:nvSpPr>
        <p:spPr bwMode="auto">
          <a:xfrm>
            <a:off x="8087658" y="385562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6" name="Text Box 26"/>
          <p:cNvSpPr txBox="1">
            <a:spLocks noChangeArrowheads="1"/>
          </p:cNvSpPr>
          <p:nvPr/>
        </p:nvSpPr>
        <p:spPr bwMode="auto">
          <a:xfrm>
            <a:off x="7379633" y="594954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7" name="Text Box 29"/>
          <p:cNvSpPr txBox="1">
            <a:spLocks noChangeArrowheads="1"/>
          </p:cNvSpPr>
          <p:nvPr/>
        </p:nvSpPr>
        <p:spPr bwMode="auto">
          <a:xfrm>
            <a:off x="5246033" y="527167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8" name="Text Box 30"/>
          <p:cNvSpPr txBox="1">
            <a:spLocks noChangeArrowheads="1"/>
          </p:cNvSpPr>
          <p:nvPr/>
        </p:nvSpPr>
        <p:spPr bwMode="auto">
          <a:xfrm>
            <a:off x="6095346" y="414614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8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99" name="Line 32"/>
          <p:cNvSpPr>
            <a:spLocks noChangeShapeType="1"/>
          </p:cNvSpPr>
          <p:nvPr/>
        </p:nvSpPr>
        <p:spPr bwMode="auto">
          <a:xfrm flipH="1">
            <a:off x="6736696" y="3417478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0" name="Text Box 33"/>
          <p:cNvSpPr txBox="1">
            <a:spLocks noChangeArrowheads="1"/>
          </p:cNvSpPr>
          <p:nvPr/>
        </p:nvSpPr>
        <p:spPr bwMode="auto">
          <a:xfrm>
            <a:off x="7295496" y="336667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1" name="Line 34"/>
          <p:cNvSpPr>
            <a:spLocks noChangeShapeType="1"/>
          </p:cNvSpPr>
          <p:nvPr/>
        </p:nvSpPr>
        <p:spPr bwMode="auto">
          <a:xfrm>
            <a:off x="6636683" y="3561941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2" name="Text Box 35"/>
          <p:cNvSpPr txBox="1">
            <a:spLocks noChangeArrowheads="1"/>
          </p:cNvSpPr>
          <p:nvPr/>
        </p:nvSpPr>
        <p:spPr bwMode="auto">
          <a:xfrm>
            <a:off x="8011457" y="4773203"/>
            <a:ext cx="6572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03" name="Text Box 36"/>
          <p:cNvSpPr txBox="1">
            <a:spLocks noChangeArrowheads="1"/>
          </p:cNvSpPr>
          <p:nvPr/>
        </p:nvSpPr>
        <p:spPr bwMode="auto">
          <a:xfrm>
            <a:off x="7598708" y="51557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4" name="Line 13"/>
          <p:cNvSpPr>
            <a:spLocks noChangeShapeType="1"/>
          </p:cNvSpPr>
          <p:nvPr/>
        </p:nvSpPr>
        <p:spPr bwMode="auto">
          <a:xfrm flipV="1">
            <a:off x="8820150" y="3646078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" name="Text Box 28"/>
          <p:cNvSpPr txBox="1">
            <a:spLocks noChangeArrowheads="1"/>
          </p:cNvSpPr>
          <p:nvPr/>
        </p:nvSpPr>
        <p:spPr bwMode="auto">
          <a:xfrm>
            <a:off x="8807450" y="458270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7083865" y="6376390"/>
            <a:ext cx="142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Text Box 18"/>
              <p:cNvSpPr txBox="1">
                <a:spLocks noChangeArrowheads="1"/>
              </p:cNvSpPr>
              <p:nvPr/>
            </p:nvSpPr>
            <p:spPr bwMode="auto">
              <a:xfrm>
                <a:off x="4610208" y="39599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0208" y="3959950"/>
                <a:ext cx="484813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22" t="-15" r="86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 Box 19"/>
              <p:cNvSpPr txBox="1">
                <a:spLocks noChangeArrowheads="1"/>
              </p:cNvSpPr>
              <p:nvPr/>
            </p:nvSpPr>
            <p:spPr bwMode="auto">
              <a:xfrm>
                <a:off x="6143377" y="25524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3377" y="2552412"/>
                <a:ext cx="459164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84" t="-59" r="9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 Box 20"/>
              <p:cNvSpPr txBox="1">
                <a:spLocks noChangeArrowheads="1"/>
              </p:cNvSpPr>
              <p:nvPr/>
            </p:nvSpPr>
            <p:spPr bwMode="auto">
              <a:xfrm>
                <a:off x="8482746" y="2514600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2746" y="2514600"/>
                <a:ext cx="517706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80" r="115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Text Box 21"/>
              <p:cNvSpPr txBox="1">
                <a:spLocks noChangeArrowheads="1"/>
              </p:cNvSpPr>
              <p:nvPr/>
            </p:nvSpPr>
            <p:spPr bwMode="auto">
              <a:xfrm>
                <a:off x="6104250" y="61626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4250" y="6162674"/>
                <a:ext cx="523477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20" t="-108" r="44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 Box 22"/>
              <p:cNvSpPr txBox="1">
                <a:spLocks noChangeArrowheads="1"/>
              </p:cNvSpPr>
              <p:nvPr/>
            </p:nvSpPr>
            <p:spPr bwMode="auto">
              <a:xfrm>
                <a:off x="8491824" y="61907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2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1824" y="6190757"/>
                <a:ext cx="493020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123" t="-24" r="46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Oval 3"/>
          <p:cNvSpPr>
            <a:spLocks noChangeArrowheads="1"/>
          </p:cNvSpPr>
          <p:nvPr/>
        </p:nvSpPr>
        <p:spPr bwMode="auto">
          <a:xfrm>
            <a:off x="4614580" y="4478860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8" name="Oval 4"/>
          <p:cNvSpPr>
            <a:spLocks noChangeArrowheads="1"/>
          </p:cNvSpPr>
          <p:nvPr/>
        </p:nvSpPr>
        <p:spPr bwMode="auto">
          <a:xfrm>
            <a:off x="8481730" y="5698060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9" name="Oval 5"/>
          <p:cNvSpPr>
            <a:spLocks noChangeArrowheads="1"/>
          </p:cNvSpPr>
          <p:nvPr/>
        </p:nvSpPr>
        <p:spPr bwMode="auto">
          <a:xfrm>
            <a:off x="6100480" y="570599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30" name="Oval 6"/>
          <p:cNvSpPr>
            <a:spLocks noChangeArrowheads="1"/>
          </p:cNvSpPr>
          <p:nvPr/>
        </p:nvSpPr>
        <p:spPr bwMode="auto">
          <a:xfrm>
            <a:off x="8476968" y="3013597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1" name="Oval 7"/>
              <p:cNvSpPr>
                <a:spLocks noChangeArrowheads="1"/>
              </p:cNvSpPr>
              <p:nvPr/>
            </p:nvSpPr>
            <p:spPr bwMode="auto">
              <a:xfrm>
                <a:off x="6119530" y="3013597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1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9530" y="3013597"/>
                <a:ext cx="649288" cy="620713"/>
              </a:xfrm>
              <a:prstGeom prst="ellipse">
                <a:avLst/>
              </a:prstGeom>
              <a:blipFill rotWithShape="1">
                <a:blip r:embed="rId12"/>
                <a:stretch>
                  <a:fillRect l="-983" t="-1107" r="-924" b="-990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/>
      <p:bldP spid="194" grpId="0"/>
      <p:bldP spid="195" grpId="0"/>
      <p:bldP spid="196" grpId="0"/>
      <p:bldP spid="197" grpId="0"/>
      <p:bldP spid="198" grpId="0"/>
      <p:bldP spid="199" grpId="0" animBg="1"/>
      <p:bldP spid="200" grpId="0"/>
      <p:bldP spid="201" grpId="0" animBg="1"/>
      <p:bldP spid="202" grpId="0"/>
      <p:bldP spid="203" grpId="0"/>
      <p:bldP spid="204" grpId="0" animBg="1"/>
      <p:bldP spid="205" grpId="0"/>
      <p:bldP spid="221" grpId="0"/>
      <p:bldP spid="222" grpId="0"/>
      <p:bldP spid="223" grpId="0"/>
      <p:bldP spid="224" grpId="0"/>
      <p:bldP spid="225" grpId="0"/>
      <p:bldP spid="226" grpId="0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849630" y="0"/>
            <a:ext cx="78867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𝑹𝒆𝒍𝒂𝒙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𝒖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𝒗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𝒘</m:t>
                          </m:r>
                        </m:e>
                      </m:d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 &gt;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))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𝒕𝒉𝒆𝒏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79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Oval 3"/>
          <p:cNvSpPr>
            <a:spLocks noChangeArrowheads="1"/>
          </p:cNvSpPr>
          <p:nvPr/>
        </p:nvSpPr>
        <p:spPr bwMode="auto">
          <a:xfrm>
            <a:off x="0" y="397025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>
                <a:ea typeface="宋体" panose="02010600030101010101" pitchFamily="2" charset="-122"/>
              </a:rPr>
              <a:t>0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50" name="Oval 4"/>
          <p:cNvSpPr>
            <a:spLocks noChangeArrowheads="1"/>
          </p:cNvSpPr>
          <p:nvPr/>
        </p:nvSpPr>
        <p:spPr bwMode="auto">
          <a:xfrm>
            <a:off x="3867150" y="518945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51" name="Oval 5"/>
          <p:cNvSpPr>
            <a:spLocks noChangeArrowheads="1"/>
          </p:cNvSpPr>
          <p:nvPr/>
        </p:nvSpPr>
        <p:spPr bwMode="auto">
          <a:xfrm>
            <a:off x="1485900" y="5197393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52" name="Oval 6"/>
          <p:cNvSpPr>
            <a:spLocks noChangeArrowheads="1"/>
          </p:cNvSpPr>
          <p:nvPr/>
        </p:nvSpPr>
        <p:spPr bwMode="auto">
          <a:xfrm>
            <a:off x="3862388" y="2504993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53" name="Oval 7"/>
          <p:cNvSpPr>
            <a:spLocks noChangeArrowheads="1"/>
          </p:cNvSpPr>
          <p:nvPr/>
        </p:nvSpPr>
        <p:spPr bwMode="auto">
          <a:xfrm>
            <a:off x="1504950" y="2504993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56" name="Line 10"/>
          <p:cNvSpPr>
            <a:spLocks noChangeShapeType="1"/>
          </p:cNvSpPr>
          <p:nvPr/>
        </p:nvSpPr>
        <p:spPr bwMode="auto">
          <a:xfrm>
            <a:off x="1792288" y="3106656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" name="Line 11"/>
          <p:cNvSpPr>
            <a:spLocks noChangeShapeType="1"/>
          </p:cNvSpPr>
          <p:nvPr/>
        </p:nvSpPr>
        <p:spPr bwMode="auto">
          <a:xfrm flipV="1">
            <a:off x="4195763" y="3114593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8" name="Line 12"/>
          <p:cNvSpPr>
            <a:spLocks noChangeShapeType="1"/>
          </p:cNvSpPr>
          <p:nvPr/>
        </p:nvSpPr>
        <p:spPr bwMode="auto">
          <a:xfrm>
            <a:off x="2136775" y="5502193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Line 13"/>
          <p:cNvSpPr>
            <a:spLocks noChangeShapeType="1"/>
          </p:cNvSpPr>
          <p:nvPr/>
        </p:nvSpPr>
        <p:spPr bwMode="auto">
          <a:xfrm>
            <a:off x="2101850" y="2654218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Line 14"/>
          <p:cNvSpPr>
            <a:spLocks noChangeShapeType="1"/>
          </p:cNvSpPr>
          <p:nvPr/>
        </p:nvSpPr>
        <p:spPr bwMode="auto">
          <a:xfrm flipV="1">
            <a:off x="2051050" y="3005056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Line 15"/>
          <p:cNvSpPr>
            <a:spLocks noChangeShapeType="1"/>
          </p:cNvSpPr>
          <p:nvPr/>
        </p:nvSpPr>
        <p:spPr bwMode="auto">
          <a:xfrm flipH="1" flipV="1">
            <a:off x="650875" y="4290931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" name="Text Box 21"/>
          <p:cNvSpPr txBox="1">
            <a:spLocks noChangeArrowheads="1"/>
          </p:cNvSpPr>
          <p:nvPr/>
        </p:nvSpPr>
        <p:spPr bwMode="auto">
          <a:xfrm>
            <a:off x="574675" y="322889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6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" name="Text Box 22"/>
          <p:cNvSpPr txBox="1">
            <a:spLocks noChangeArrowheads="1"/>
          </p:cNvSpPr>
          <p:nvPr/>
        </p:nvSpPr>
        <p:spPr bwMode="auto">
          <a:xfrm>
            <a:off x="2781300" y="226369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64" name="Text Box 23"/>
          <p:cNvSpPr txBox="1">
            <a:spLocks noChangeArrowheads="1"/>
          </p:cNvSpPr>
          <p:nvPr/>
        </p:nvSpPr>
        <p:spPr bwMode="auto">
          <a:xfrm>
            <a:off x="3473450" y="334319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5" name="Text Box 24"/>
          <p:cNvSpPr txBox="1">
            <a:spLocks noChangeArrowheads="1"/>
          </p:cNvSpPr>
          <p:nvPr/>
        </p:nvSpPr>
        <p:spPr bwMode="auto">
          <a:xfrm>
            <a:off x="2765425" y="543710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9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6" name="Text Box 25"/>
          <p:cNvSpPr txBox="1">
            <a:spLocks noChangeArrowheads="1"/>
          </p:cNvSpPr>
          <p:nvPr/>
        </p:nvSpPr>
        <p:spPr bwMode="auto">
          <a:xfrm>
            <a:off x="3893672" y="4027704"/>
            <a:ext cx="250171" cy="46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7" name="Text Box 26"/>
          <p:cNvSpPr txBox="1">
            <a:spLocks noChangeArrowheads="1"/>
          </p:cNvSpPr>
          <p:nvPr/>
        </p:nvSpPr>
        <p:spPr bwMode="auto">
          <a:xfrm>
            <a:off x="631825" y="475924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7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8" name="Text Box 27"/>
          <p:cNvSpPr txBox="1">
            <a:spLocks noChangeArrowheads="1"/>
          </p:cNvSpPr>
          <p:nvPr/>
        </p:nvSpPr>
        <p:spPr bwMode="auto">
          <a:xfrm>
            <a:off x="1481138" y="363370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8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9" name="Line 28"/>
          <p:cNvSpPr>
            <a:spLocks noChangeShapeType="1"/>
          </p:cNvSpPr>
          <p:nvPr/>
        </p:nvSpPr>
        <p:spPr bwMode="auto">
          <a:xfrm flipH="1">
            <a:off x="2122488" y="2905043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Text Box 29"/>
          <p:cNvSpPr txBox="1">
            <a:spLocks noChangeArrowheads="1"/>
          </p:cNvSpPr>
          <p:nvPr/>
        </p:nvSpPr>
        <p:spPr bwMode="auto">
          <a:xfrm>
            <a:off x="2681288" y="285424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1" name="Line 30"/>
          <p:cNvSpPr>
            <a:spLocks noChangeShapeType="1"/>
          </p:cNvSpPr>
          <p:nvPr/>
        </p:nvSpPr>
        <p:spPr bwMode="auto">
          <a:xfrm>
            <a:off x="2022475" y="3049506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" name="Text Box 31"/>
          <p:cNvSpPr txBox="1">
            <a:spLocks noChangeArrowheads="1"/>
          </p:cNvSpPr>
          <p:nvPr/>
        </p:nvSpPr>
        <p:spPr bwMode="auto">
          <a:xfrm>
            <a:off x="3397249" y="4260768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73" name="Text Box 32"/>
          <p:cNvSpPr txBox="1">
            <a:spLocks noChangeArrowheads="1"/>
          </p:cNvSpPr>
          <p:nvPr/>
        </p:nvSpPr>
        <p:spPr bwMode="auto">
          <a:xfrm>
            <a:off x="2984500" y="464335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 Box 18"/>
              <p:cNvSpPr txBox="1">
                <a:spLocks noChangeArrowheads="1"/>
              </p:cNvSpPr>
              <p:nvPr/>
            </p:nvSpPr>
            <p:spPr bwMode="auto">
              <a:xfrm>
                <a:off x="54937" y="3432818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4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37" y="3432818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" b="1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 Box 19"/>
              <p:cNvSpPr txBox="1">
                <a:spLocks noChangeArrowheads="1"/>
              </p:cNvSpPr>
              <p:nvPr/>
            </p:nvSpPr>
            <p:spPr bwMode="auto">
              <a:xfrm>
                <a:off x="1588106" y="2025280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5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106" y="2025280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45" r="7" b="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 Box 20"/>
              <p:cNvSpPr txBox="1">
                <a:spLocks noChangeArrowheads="1"/>
              </p:cNvSpPr>
              <p:nvPr/>
            </p:nvSpPr>
            <p:spPr bwMode="auto">
              <a:xfrm>
                <a:off x="3927475" y="1987468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6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7475" y="1987468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95" r="35" b="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 Box 21"/>
              <p:cNvSpPr txBox="1">
                <a:spLocks noChangeArrowheads="1"/>
              </p:cNvSpPr>
              <p:nvPr/>
            </p:nvSpPr>
            <p:spPr bwMode="auto">
              <a:xfrm>
                <a:off x="1548979" y="5635542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979" y="5635542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94" r="86" b="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 Box 22"/>
              <p:cNvSpPr txBox="1">
                <a:spLocks noChangeArrowheads="1"/>
              </p:cNvSpPr>
              <p:nvPr/>
            </p:nvSpPr>
            <p:spPr bwMode="auto">
              <a:xfrm>
                <a:off x="3936553" y="5663625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8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6553" y="5663625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10" r="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2313305" y="5926005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05" y="5926005"/>
                <a:ext cx="143764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40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1505261" y="2508649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3" name="Oval 5"/>
          <p:cNvSpPr>
            <a:spLocks noChangeArrowheads="1"/>
          </p:cNvSpPr>
          <p:nvPr/>
        </p:nvSpPr>
        <p:spPr bwMode="auto">
          <a:xfrm>
            <a:off x="1487253" y="5186848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522288" y="3036408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9"/>
          <p:cNvSpPr>
            <a:spLocks noChangeShapeType="1"/>
          </p:cNvSpPr>
          <p:nvPr/>
        </p:nvSpPr>
        <p:spPr bwMode="auto">
          <a:xfrm>
            <a:off x="581025" y="4523896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V="1">
            <a:off x="524862" y="3040242"/>
            <a:ext cx="1082675" cy="9969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9"/>
          <p:cNvSpPr>
            <a:spLocks noChangeShapeType="1"/>
          </p:cNvSpPr>
          <p:nvPr/>
        </p:nvSpPr>
        <p:spPr bwMode="auto">
          <a:xfrm>
            <a:off x="581024" y="4520062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Oval 3"/>
          <p:cNvSpPr>
            <a:spLocks noChangeArrowheads="1"/>
          </p:cNvSpPr>
          <p:nvPr/>
        </p:nvSpPr>
        <p:spPr bwMode="auto">
          <a:xfrm>
            <a:off x="4267200" y="39639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10" name="Oval 4"/>
          <p:cNvSpPr>
            <a:spLocks noChangeArrowheads="1"/>
          </p:cNvSpPr>
          <p:nvPr/>
        </p:nvSpPr>
        <p:spPr bwMode="auto">
          <a:xfrm>
            <a:off x="8134350" y="51831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12" name="Oval 6"/>
          <p:cNvSpPr>
            <a:spLocks noChangeArrowheads="1"/>
          </p:cNvSpPr>
          <p:nvPr/>
        </p:nvSpPr>
        <p:spPr bwMode="auto">
          <a:xfrm>
            <a:off x="8129588" y="2498725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14" name="Line 10"/>
          <p:cNvSpPr>
            <a:spLocks noChangeShapeType="1"/>
          </p:cNvSpPr>
          <p:nvPr/>
        </p:nvSpPr>
        <p:spPr bwMode="auto">
          <a:xfrm>
            <a:off x="6059488" y="31003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11"/>
          <p:cNvSpPr>
            <a:spLocks noChangeShapeType="1"/>
          </p:cNvSpPr>
          <p:nvPr/>
        </p:nvSpPr>
        <p:spPr bwMode="auto">
          <a:xfrm flipV="1">
            <a:off x="8462963" y="31083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12"/>
          <p:cNvSpPr>
            <a:spLocks noChangeShapeType="1"/>
          </p:cNvSpPr>
          <p:nvPr/>
        </p:nvSpPr>
        <p:spPr bwMode="auto">
          <a:xfrm>
            <a:off x="6403975" y="549592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13"/>
          <p:cNvSpPr>
            <a:spLocks noChangeShapeType="1"/>
          </p:cNvSpPr>
          <p:nvPr/>
        </p:nvSpPr>
        <p:spPr bwMode="auto">
          <a:xfrm>
            <a:off x="6369050" y="264795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14"/>
          <p:cNvSpPr>
            <a:spLocks noChangeShapeType="1"/>
          </p:cNvSpPr>
          <p:nvPr/>
        </p:nvSpPr>
        <p:spPr bwMode="auto">
          <a:xfrm flipV="1">
            <a:off x="6318250" y="2998788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" name="Line 15"/>
          <p:cNvSpPr>
            <a:spLocks noChangeShapeType="1"/>
          </p:cNvSpPr>
          <p:nvPr/>
        </p:nvSpPr>
        <p:spPr bwMode="auto">
          <a:xfrm flipH="1" flipV="1">
            <a:off x="4918075" y="428466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Text Box 21"/>
          <p:cNvSpPr txBox="1">
            <a:spLocks noChangeArrowheads="1"/>
          </p:cNvSpPr>
          <p:nvPr/>
        </p:nvSpPr>
        <p:spPr bwMode="auto">
          <a:xfrm>
            <a:off x="4841875" y="32226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7048500" y="225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7740650" y="33369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83" name="Text Box 24"/>
          <p:cNvSpPr txBox="1">
            <a:spLocks noChangeArrowheads="1"/>
          </p:cNvSpPr>
          <p:nvPr/>
        </p:nvSpPr>
        <p:spPr bwMode="auto">
          <a:xfrm>
            <a:off x="7032625" y="543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" name="Text Box 25"/>
          <p:cNvSpPr txBox="1">
            <a:spLocks noChangeArrowheads="1"/>
          </p:cNvSpPr>
          <p:nvPr/>
        </p:nvSpPr>
        <p:spPr bwMode="auto">
          <a:xfrm>
            <a:off x="8140047" y="401837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5" name="Text Box 26"/>
          <p:cNvSpPr txBox="1">
            <a:spLocks noChangeArrowheads="1"/>
          </p:cNvSpPr>
          <p:nvPr/>
        </p:nvSpPr>
        <p:spPr bwMode="auto">
          <a:xfrm>
            <a:off x="4899025" y="47529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6" name="Text Box 27"/>
          <p:cNvSpPr txBox="1">
            <a:spLocks noChangeArrowheads="1"/>
          </p:cNvSpPr>
          <p:nvPr/>
        </p:nvSpPr>
        <p:spPr bwMode="auto">
          <a:xfrm>
            <a:off x="5748338" y="3627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8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7" name="Line 28"/>
          <p:cNvSpPr>
            <a:spLocks noChangeShapeType="1"/>
          </p:cNvSpPr>
          <p:nvPr/>
        </p:nvSpPr>
        <p:spPr bwMode="auto">
          <a:xfrm flipH="1">
            <a:off x="6389688" y="289877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6948488" y="2847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9" name="Line 30"/>
          <p:cNvSpPr>
            <a:spLocks noChangeShapeType="1"/>
          </p:cNvSpPr>
          <p:nvPr/>
        </p:nvSpPr>
        <p:spPr bwMode="auto">
          <a:xfrm>
            <a:off x="6289675" y="3043238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7664449" y="4254500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1" name="Text Box 32"/>
          <p:cNvSpPr txBox="1">
            <a:spLocks noChangeArrowheads="1"/>
          </p:cNvSpPr>
          <p:nvPr/>
        </p:nvSpPr>
        <p:spPr bwMode="auto">
          <a:xfrm>
            <a:off x="7251700" y="4637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 Box 18"/>
              <p:cNvSpPr txBox="1">
                <a:spLocks noChangeArrowheads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 Box 19"/>
              <p:cNvSpPr txBox="1">
                <a:spLocks noChangeArrowheads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59" r="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 Box 20"/>
              <p:cNvSpPr txBox="1">
                <a:spLocks noChangeArrowheads="1"/>
              </p:cNvSpPr>
              <p:nvPr/>
            </p:nvSpPr>
            <p:spPr bwMode="auto">
              <a:xfrm>
                <a:off x="8684328" y="2786863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4328" y="2786863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3" t="-83" r="48" b="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 Box 21"/>
              <p:cNvSpPr txBox="1">
                <a:spLocks noChangeArrowheads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108" r="86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 Box 22"/>
              <p:cNvSpPr txBox="1">
                <a:spLocks noChangeArrowheads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24" r="91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6580505" y="5919737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05" y="5919737"/>
                <a:ext cx="1437640" cy="461665"/>
              </a:xfrm>
              <a:prstGeom prst="rect">
                <a:avLst/>
              </a:prstGeom>
              <a:blipFill rotWithShape="1">
                <a:blip r:embed="rId8"/>
                <a:stretch>
                  <a:fillRect t="-58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Oval 7"/>
          <p:cNvSpPr>
            <a:spLocks noChangeArrowheads="1"/>
          </p:cNvSpPr>
          <p:nvPr/>
        </p:nvSpPr>
        <p:spPr bwMode="auto">
          <a:xfrm>
            <a:off x="5740400" y="247650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99" name="Oval 5"/>
          <p:cNvSpPr>
            <a:spLocks noChangeArrowheads="1"/>
          </p:cNvSpPr>
          <p:nvPr/>
        </p:nvSpPr>
        <p:spPr bwMode="auto">
          <a:xfrm>
            <a:off x="5740399" y="5171861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2" name="Line 8"/>
          <p:cNvSpPr>
            <a:spLocks noChangeShapeType="1"/>
          </p:cNvSpPr>
          <p:nvPr/>
        </p:nvSpPr>
        <p:spPr bwMode="auto">
          <a:xfrm flipV="1">
            <a:off x="4752273" y="3005056"/>
            <a:ext cx="1082675" cy="9969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Line 9"/>
          <p:cNvSpPr>
            <a:spLocks noChangeShapeType="1"/>
          </p:cNvSpPr>
          <p:nvPr/>
        </p:nvSpPr>
        <p:spPr bwMode="auto">
          <a:xfrm>
            <a:off x="4833938" y="4513794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文本框 203"/>
              <p:cNvSpPr txBox="1"/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源点是顶点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到各个顶点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被标记在各自顶点内，加粗的边指示了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前趋边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，每一趟按照如下顺序对边进行松弛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）对边进行第一趟操作的结果。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）至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）每一趟连续对边操作的结果，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）是最终结果。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04" name="文本框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blipFill rotWithShape="1">
                <a:blip r:embed="rId9"/>
                <a:stretch>
                  <a:fillRect l="-146" t="-758" r="-605" b="-73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Oval 6"/>
          <p:cNvSpPr>
            <a:spLocks noChangeArrowheads="1"/>
          </p:cNvSpPr>
          <p:nvPr/>
        </p:nvSpPr>
        <p:spPr bwMode="auto">
          <a:xfrm>
            <a:off x="8129588" y="2498724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11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06" name="Oval 6"/>
          <p:cNvSpPr>
            <a:spLocks noChangeArrowheads="1"/>
          </p:cNvSpPr>
          <p:nvPr/>
        </p:nvSpPr>
        <p:spPr bwMode="auto">
          <a:xfrm>
            <a:off x="8140420" y="5187091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07" name="Oval 6"/>
          <p:cNvSpPr>
            <a:spLocks noChangeArrowheads="1"/>
          </p:cNvSpPr>
          <p:nvPr/>
        </p:nvSpPr>
        <p:spPr bwMode="auto">
          <a:xfrm>
            <a:off x="8135938" y="1872009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08" name="Line 13"/>
          <p:cNvSpPr>
            <a:spLocks noChangeShapeType="1"/>
          </p:cNvSpPr>
          <p:nvPr/>
        </p:nvSpPr>
        <p:spPr bwMode="auto">
          <a:xfrm>
            <a:off x="6373274" y="2638635"/>
            <a:ext cx="1776413" cy="1428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" name="Line 30"/>
          <p:cNvSpPr>
            <a:spLocks noChangeShapeType="1"/>
          </p:cNvSpPr>
          <p:nvPr/>
        </p:nvSpPr>
        <p:spPr bwMode="auto">
          <a:xfrm>
            <a:off x="6288088" y="3034133"/>
            <a:ext cx="2019300" cy="2149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4"/>
          <p:cNvSpPr>
            <a:spLocks noChangeShapeType="1"/>
          </p:cNvSpPr>
          <p:nvPr/>
        </p:nvSpPr>
        <p:spPr bwMode="auto">
          <a:xfrm flipV="1">
            <a:off x="6329363" y="2976301"/>
            <a:ext cx="1876425" cy="2295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" name="Line 13"/>
          <p:cNvSpPr>
            <a:spLocks noChangeShapeType="1"/>
          </p:cNvSpPr>
          <p:nvPr/>
        </p:nvSpPr>
        <p:spPr bwMode="auto">
          <a:xfrm>
            <a:off x="6363493" y="2644423"/>
            <a:ext cx="1776413" cy="1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70" grpId="0"/>
      <p:bldP spid="171" grpId="0" animBg="1"/>
      <p:bldP spid="172" grpId="0"/>
      <p:bldP spid="173" grpId="0"/>
      <p:bldP spid="102" grpId="0" animBg="1"/>
      <p:bldP spid="103" grpId="0" animBg="1"/>
      <p:bldP spid="106" grpId="0" animBg="1"/>
      <p:bldP spid="107" grpId="0" animBg="1"/>
      <p:bldP spid="104" grpId="0" animBg="1"/>
      <p:bldP spid="105" grpId="0" animBg="1"/>
      <p:bldP spid="109" grpId="0" animBg="1"/>
      <p:bldP spid="110" grpId="0" animBg="1"/>
      <p:bldP spid="112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79" grpId="0" animBg="1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 animBg="1"/>
      <p:bldP spid="188" grpId="0"/>
      <p:bldP spid="189" grpId="0" animBg="1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8" grpId="0" animBg="1"/>
      <p:bldP spid="199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849630" y="0"/>
            <a:ext cx="78867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𝑹𝒆𝒍𝒂𝒙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𝒖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𝒗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𝒘</m:t>
                          </m:r>
                        </m:e>
                      </m:d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 &gt;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))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𝒕𝒉𝒆𝒏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79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3"/>
          <p:cNvSpPr>
            <a:spLocks noChangeArrowheads="1"/>
          </p:cNvSpPr>
          <p:nvPr/>
        </p:nvSpPr>
        <p:spPr bwMode="auto">
          <a:xfrm>
            <a:off x="0" y="39639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14" name="Line 10"/>
          <p:cNvSpPr>
            <a:spLocks noChangeShapeType="1"/>
          </p:cNvSpPr>
          <p:nvPr/>
        </p:nvSpPr>
        <p:spPr bwMode="auto">
          <a:xfrm>
            <a:off x="1792288" y="31003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11"/>
          <p:cNvSpPr>
            <a:spLocks noChangeShapeType="1"/>
          </p:cNvSpPr>
          <p:nvPr/>
        </p:nvSpPr>
        <p:spPr bwMode="auto">
          <a:xfrm flipV="1">
            <a:off x="4195763" y="31083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12"/>
          <p:cNvSpPr>
            <a:spLocks noChangeShapeType="1"/>
          </p:cNvSpPr>
          <p:nvPr/>
        </p:nvSpPr>
        <p:spPr bwMode="auto">
          <a:xfrm>
            <a:off x="2136775" y="549592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13"/>
          <p:cNvSpPr>
            <a:spLocks noChangeShapeType="1"/>
          </p:cNvSpPr>
          <p:nvPr/>
        </p:nvSpPr>
        <p:spPr bwMode="auto">
          <a:xfrm>
            <a:off x="2101850" y="264795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14"/>
          <p:cNvSpPr>
            <a:spLocks noChangeShapeType="1"/>
          </p:cNvSpPr>
          <p:nvPr/>
        </p:nvSpPr>
        <p:spPr bwMode="auto">
          <a:xfrm flipV="1">
            <a:off x="2051050" y="2998788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" name="Line 15"/>
          <p:cNvSpPr>
            <a:spLocks noChangeShapeType="1"/>
          </p:cNvSpPr>
          <p:nvPr/>
        </p:nvSpPr>
        <p:spPr bwMode="auto">
          <a:xfrm flipH="1" flipV="1">
            <a:off x="650875" y="428466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Text Box 21"/>
          <p:cNvSpPr txBox="1">
            <a:spLocks noChangeArrowheads="1"/>
          </p:cNvSpPr>
          <p:nvPr/>
        </p:nvSpPr>
        <p:spPr bwMode="auto">
          <a:xfrm>
            <a:off x="574675" y="32226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2781300" y="225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3473450" y="33369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83" name="Text Box 24"/>
          <p:cNvSpPr txBox="1">
            <a:spLocks noChangeArrowheads="1"/>
          </p:cNvSpPr>
          <p:nvPr/>
        </p:nvSpPr>
        <p:spPr bwMode="auto">
          <a:xfrm>
            <a:off x="2765425" y="543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" name="Text Box 25"/>
          <p:cNvSpPr txBox="1">
            <a:spLocks noChangeArrowheads="1"/>
          </p:cNvSpPr>
          <p:nvPr/>
        </p:nvSpPr>
        <p:spPr bwMode="auto">
          <a:xfrm>
            <a:off x="3872847" y="401837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5" name="Text Box 26"/>
          <p:cNvSpPr txBox="1">
            <a:spLocks noChangeArrowheads="1"/>
          </p:cNvSpPr>
          <p:nvPr/>
        </p:nvSpPr>
        <p:spPr bwMode="auto">
          <a:xfrm>
            <a:off x="631825" y="47529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6" name="Text Box 27"/>
          <p:cNvSpPr txBox="1">
            <a:spLocks noChangeArrowheads="1"/>
          </p:cNvSpPr>
          <p:nvPr/>
        </p:nvSpPr>
        <p:spPr bwMode="auto">
          <a:xfrm>
            <a:off x="1481138" y="3627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8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7" name="Line 28"/>
          <p:cNvSpPr>
            <a:spLocks noChangeShapeType="1"/>
          </p:cNvSpPr>
          <p:nvPr/>
        </p:nvSpPr>
        <p:spPr bwMode="auto">
          <a:xfrm flipH="1">
            <a:off x="2122488" y="289877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681288" y="2847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9" name="Line 30"/>
          <p:cNvSpPr>
            <a:spLocks noChangeShapeType="1"/>
          </p:cNvSpPr>
          <p:nvPr/>
        </p:nvSpPr>
        <p:spPr bwMode="auto">
          <a:xfrm>
            <a:off x="2022475" y="3043238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397249" y="4254500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1" name="Text Box 32"/>
          <p:cNvSpPr txBox="1">
            <a:spLocks noChangeArrowheads="1"/>
          </p:cNvSpPr>
          <p:nvPr/>
        </p:nvSpPr>
        <p:spPr bwMode="auto">
          <a:xfrm>
            <a:off x="2984500" y="4637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 Box 18"/>
              <p:cNvSpPr txBox="1">
                <a:spLocks noChangeArrowheads="1"/>
              </p:cNvSpPr>
              <p:nvPr/>
            </p:nvSpPr>
            <p:spPr bwMode="auto">
              <a:xfrm>
                <a:off x="54937" y="34265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37" y="3426550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 Box 19"/>
              <p:cNvSpPr txBox="1">
                <a:spLocks noChangeArrowheads="1"/>
              </p:cNvSpPr>
              <p:nvPr/>
            </p:nvSpPr>
            <p:spPr bwMode="auto">
              <a:xfrm>
                <a:off x="1588106" y="20190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106" y="2019012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59" r="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 Box 20"/>
              <p:cNvSpPr txBox="1">
                <a:spLocks noChangeArrowheads="1"/>
              </p:cNvSpPr>
              <p:nvPr/>
            </p:nvSpPr>
            <p:spPr bwMode="auto">
              <a:xfrm>
                <a:off x="3950544" y="1935488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544" y="1935488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0" t="-1" r="75" b="1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 Box 21"/>
              <p:cNvSpPr txBox="1">
                <a:spLocks noChangeArrowheads="1"/>
              </p:cNvSpPr>
              <p:nvPr/>
            </p:nvSpPr>
            <p:spPr bwMode="auto">
              <a:xfrm>
                <a:off x="1548979" y="56292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979" y="5629274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108" r="86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 Box 22"/>
              <p:cNvSpPr txBox="1">
                <a:spLocks noChangeArrowheads="1"/>
              </p:cNvSpPr>
              <p:nvPr/>
            </p:nvSpPr>
            <p:spPr bwMode="auto">
              <a:xfrm>
                <a:off x="3936553" y="56573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6553" y="5657357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24" r="91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2313305" y="5919737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05" y="5919737"/>
                <a:ext cx="143764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58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Oval 7"/>
          <p:cNvSpPr>
            <a:spLocks noChangeArrowheads="1"/>
          </p:cNvSpPr>
          <p:nvPr/>
        </p:nvSpPr>
        <p:spPr bwMode="auto">
          <a:xfrm>
            <a:off x="1473200" y="247650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99" name="Oval 5"/>
          <p:cNvSpPr>
            <a:spLocks noChangeArrowheads="1"/>
          </p:cNvSpPr>
          <p:nvPr/>
        </p:nvSpPr>
        <p:spPr bwMode="auto">
          <a:xfrm>
            <a:off x="1473199" y="5171861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2" name="Line 8"/>
          <p:cNvSpPr>
            <a:spLocks noChangeShapeType="1"/>
          </p:cNvSpPr>
          <p:nvPr/>
        </p:nvSpPr>
        <p:spPr bwMode="auto">
          <a:xfrm flipV="1">
            <a:off x="485073" y="3005056"/>
            <a:ext cx="1082675" cy="9969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203" name="Line 9"/>
          <p:cNvSpPr>
            <a:spLocks noChangeShapeType="1"/>
          </p:cNvSpPr>
          <p:nvPr/>
        </p:nvSpPr>
        <p:spPr bwMode="auto">
          <a:xfrm>
            <a:off x="566738" y="4513794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文本框 203"/>
              <p:cNvSpPr txBox="1"/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源点是顶点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到各个顶点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被标记在各自顶点内，加粗的边指示了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前趋边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，每一趟按照如下顺序对边进行松弛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）对边进行第一趟操作的结果。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）至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）每一趟连续对边操作的结果，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）是最终结果。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04" name="文本框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blipFill rotWithShape="1">
                <a:blip r:embed="rId8"/>
                <a:stretch>
                  <a:fillRect l="-146" t="-758" r="-605" b="-73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6"/>
          <p:cNvSpPr>
            <a:spLocks noChangeArrowheads="1"/>
          </p:cNvSpPr>
          <p:nvPr/>
        </p:nvSpPr>
        <p:spPr bwMode="auto">
          <a:xfrm>
            <a:off x="3862389" y="5171860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7" name="Oval 6"/>
          <p:cNvSpPr>
            <a:spLocks noChangeArrowheads="1"/>
          </p:cNvSpPr>
          <p:nvPr/>
        </p:nvSpPr>
        <p:spPr bwMode="auto">
          <a:xfrm>
            <a:off x="3868738" y="2424409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9" name="Line 30"/>
          <p:cNvSpPr>
            <a:spLocks noChangeShapeType="1"/>
          </p:cNvSpPr>
          <p:nvPr/>
        </p:nvSpPr>
        <p:spPr bwMode="auto">
          <a:xfrm>
            <a:off x="2020888" y="3034133"/>
            <a:ext cx="2019300" cy="2149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4"/>
          <p:cNvSpPr>
            <a:spLocks noChangeShapeType="1"/>
          </p:cNvSpPr>
          <p:nvPr/>
        </p:nvSpPr>
        <p:spPr bwMode="auto">
          <a:xfrm flipV="1">
            <a:off x="2062163" y="2976301"/>
            <a:ext cx="1876425" cy="2295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8" name="Line 11"/>
          <p:cNvSpPr>
            <a:spLocks noChangeShapeType="1"/>
          </p:cNvSpPr>
          <p:nvPr/>
        </p:nvSpPr>
        <p:spPr bwMode="auto">
          <a:xfrm flipV="1">
            <a:off x="4195763" y="3114593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" name="Oval 3"/>
          <p:cNvSpPr>
            <a:spLocks noChangeArrowheads="1"/>
          </p:cNvSpPr>
          <p:nvPr/>
        </p:nvSpPr>
        <p:spPr bwMode="auto">
          <a:xfrm>
            <a:off x="4267200" y="39639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0" name="Oval 4"/>
          <p:cNvSpPr>
            <a:spLocks noChangeArrowheads="1"/>
          </p:cNvSpPr>
          <p:nvPr/>
        </p:nvSpPr>
        <p:spPr bwMode="auto">
          <a:xfrm>
            <a:off x="8134350" y="51831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1" name="Oval 6"/>
          <p:cNvSpPr>
            <a:spLocks noChangeArrowheads="1"/>
          </p:cNvSpPr>
          <p:nvPr/>
        </p:nvSpPr>
        <p:spPr bwMode="auto">
          <a:xfrm>
            <a:off x="8129588" y="2498725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2" name="Line 10"/>
          <p:cNvSpPr>
            <a:spLocks noChangeShapeType="1"/>
          </p:cNvSpPr>
          <p:nvPr/>
        </p:nvSpPr>
        <p:spPr bwMode="auto">
          <a:xfrm>
            <a:off x="6059488" y="31003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" name="Line 11"/>
          <p:cNvSpPr>
            <a:spLocks noChangeShapeType="1"/>
          </p:cNvSpPr>
          <p:nvPr/>
        </p:nvSpPr>
        <p:spPr bwMode="auto">
          <a:xfrm flipV="1">
            <a:off x="8462963" y="31083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" name="Line 12"/>
          <p:cNvSpPr>
            <a:spLocks noChangeShapeType="1"/>
          </p:cNvSpPr>
          <p:nvPr/>
        </p:nvSpPr>
        <p:spPr bwMode="auto">
          <a:xfrm>
            <a:off x="6403975" y="549592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" name="Line 13"/>
          <p:cNvSpPr>
            <a:spLocks noChangeShapeType="1"/>
          </p:cNvSpPr>
          <p:nvPr/>
        </p:nvSpPr>
        <p:spPr bwMode="auto">
          <a:xfrm>
            <a:off x="6369050" y="264795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7" name="Line 15"/>
          <p:cNvSpPr>
            <a:spLocks noChangeShapeType="1"/>
          </p:cNvSpPr>
          <p:nvPr/>
        </p:nvSpPr>
        <p:spPr bwMode="auto">
          <a:xfrm flipH="1" flipV="1">
            <a:off x="4918075" y="428466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8" name="Text Box 21"/>
          <p:cNvSpPr txBox="1">
            <a:spLocks noChangeArrowheads="1"/>
          </p:cNvSpPr>
          <p:nvPr/>
        </p:nvSpPr>
        <p:spPr bwMode="auto">
          <a:xfrm>
            <a:off x="4841875" y="32226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9" name="Text Box 22"/>
          <p:cNvSpPr txBox="1">
            <a:spLocks noChangeArrowheads="1"/>
          </p:cNvSpPr>
          <p:nvPr/>
        </p:nvSpPr>
        <p:spPr bwMode="auto">
          <a:xfrm>
            <a:off x="7048500" y="225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0" name="Text Box 23"/>
          <p:cNvSpPr txBox="1">
            <a:spLocks noChangeArrowheads="1"/>
          </p:cNvSpPr>
          <p:nvPr/>
        </p:nvSpPr>
        <p:spPr bwMode="auto">
          <a:xfrm>
            <a:off x="7829551" y="342621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1" name="Text Box 24"/>
          <p:cNvSpPr txBox="1">
            <a:spLocks noChangeArrowheads="1"/>
          </p:cNvSpPr>
          <p:nvPr/>
        </p:nvSpPr>
        <p:spPr bwMode="auto">
          <a:xfrm>
            <a:off x="7032625" y="543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2" name="Text Box 25"/>
          <p:cNvSpPr txBox="1">
            <a:spLocks noChangeArrowheads="1"/>
          </p:cNvSpPr>
          <p:nvPr/>
        </p:nvSpPr>
        <p:spPr bwMode="auto">
          <a:xfrm>
            <a:off x="8140047" y="401837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3" name="Text Box 26"/>
          <p:cNvSpPr txBox="1">
            <a:spLocks noChangeArrowheads="1"/>
          </p:cNvSpPr>
          <p:nvPr/>
        </p:nvSpPr>
        <p:spPr bwMode="auto">
          <a:xfrm>
            <a:off x="4899025" y="47529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4" name="Text Box 27"/>
          <p:cNvSpPr txBox="1">
            <a:spLocks noChangeArrowheads="1"/>
          </p:cNvSpPr>
          <p:nvPr/>
        </p:nvSpPr>
        <p:spPr bwMode="auto">
          <a:xfrm>
            <a:off x="5748338" y="3627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8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5" name="Line 28"/>
          <p:cNvSpPr>
            <a:spLocks noChangeShapeType="1"/>
          </p:cNvSpPr>
          <p:nvPr/>
        </p:nvSpPr>
        <p:spPr bwMode="auto">
          <a:xfrm flipH="1">
            <a:off x="6389688" y="289877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" name="Text Box 29"/>
          <p:cNvSpPr txBox="1">
            <a:spLocks noChangeArrowheads="1"/>
          </p:cNvSpPr>
          <p:nvPr/>
        </p:nvSpPr>
        <p:spPr bwMode="auto">
          <a:xfrm>
            <a:off x="6948488" y="2847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7" name="Line 30"/>
          <p:cNvSpPr>
            <a:spLocks noChangeShapeType="1"/>
          </p:cNvSpPr>
          <p:nvPr/>
        </p:nvSpPr>
        <p:spPr bwMode="auto">
          <a:xfrm>
            <a:off x="6289675" y="3043238"/>
            <a:ext cx="2019300" cy="2149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" name="Text Box 31"/>
          <p:cNvSpPr txBox="1">
            <a:spLocks noChangeArrowheads="1"/>
          </p:cNvSpPr>
          <p:nvPr/>
        </p:nvSpPr>
        <p:spPr bwMode="auto">
          <a:xfrm>
            <a:off x="7664449" y="4254500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9" name="Text Box 32"/>
          <p:cNvSpPr txBox="1">
            <a:spLocks noChangeArrowheads="1"/>
          </p:cNvSpPr>
          <p:nvPr/>
        </p:nvSpPr>
        <p:spPr bwMode="auto">
          <a:xfrm>
            <a:off x="7251700" y="4637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Text Box 18"/>
              <p:cNvSpPr txBox="1">
                <a:spLocks noChangeArrowheads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Text Box 19"/>
              <p:cNvSpPr txBox="1">
                <a:spLocks noChangeArrowheads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1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59" r="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 Box 20"/>
              <p:cNvSpPr txBox="1">
                <a:spLocks noChangeArrowheads="1"/>
              </p:cNvSpPr>
              <p:nvPr/>
            </p:nvSpPr>
            <p:spPr bwMode="auto">
              <a:xfrm>
                <a:off x="8191410" y="1989288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1410" y="1989288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05" t="-80" r="18" b="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 Box 21"/>
              <p:cNvSpPr txBox="1">
                <a:spLocks noChangeArrowheads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3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108" r="86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 Box 22"/>
              <p:cNvSpPr txBox="1">
                <a:spLocks noChangeArrowheads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4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24" r="91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7"/>
          <p:cNvSpPr>
            <a:spLocks noChangeArrowheads="1"/>
          </p:cNvSpPr>
          <p:nvPr/>
        </p:nvSpPr>
        <p:spPr bwMode="auto">
          <a:xfrm>
            <a:off x="5740400" y="247650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6" name="Oval 5"/>
          <p:cNvSpPr>
            <a:spLocks noChangeArrowheads="1"/>
          </p:cNvSpPr>
          <p:nvPr/>
        </p:nvSpPr>
        <p:spPr bwMode="auto">
          <a:xfrm>
            <a:off x="5740399" y="5171861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7" name="Line 8"/>
          <p:cNvSpPr>
            <a:spLocks noChangeShapeType="1"/>
          </p:cNvSpPr>
          <p:nvPr/>
        </p:nvSpPr>
        <p:spPr bwMode="auto">
          <a:xfrm flipV="1">
            <a:off x="4752273" y="3005056"/>
            <a:ext cx="1082675" cy="9969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" name="Line 9"/>
          <p:cNvSpPr>
            <a:spLocks noChangeShapeType="1"/>
          </p:cNvSpPr>
          <p:nvPr/>
        </p:nvSpPr>
        <p:spPr bwMode="auto">
          <a:xfrm>
            <a:off x="4833938" y="4513794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4" name="Line 14"/>
          <p:cNvSpPr>
            <a:spLocks noChangeShapeType="1"/>
          </p:cNvSpPr>
          <p:nvPr/>
        </p:nvSpPr>
        <p:spPr bwMode="auto">
          <a:xfrm flipV="1">
            <a:off x="6342352" y="3025282"/>
            <a:ext cx="1876425" cy="2295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文本框 255"/>
              <p:cNvSpPr txBox="1"/>
              <p:nvPr/>
            </p:nvSpPr>
            <p:spPr>
              <a:xfrm>
                <a:off x="6585189" y="5907171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6" name="文本框 2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89" y="5907171"/>
                <a:ext cx="1437640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7" t="-87" r="17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Oval 7"/>
          <p:cNvSpPr>
            <a:spLocks noChangeArrowheads="1"/>
          </p:cNvSpPr>
          <p:nvPr/>
        </p:nvSpPr>
        <p:spPr bwMode="auto">
          <a:xfrm>
            <a:off x="5744460" y="2478223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58" name="Line 28"/>
          <p:cNvSpPr>
            <a:spLocks noChangeShapeType="1"/>
          </p:cNvSpPr>
          <p:nvPr/>
        </p:nvSpPr>
        <p:spPr bwMode="auto">
          <a:xfrm flipH="1">
            <a:off x="6369050" y="2898775"/>
            <a:ext cx="1760537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9" name="Line 8"/>
          <p:cNvSpPr>
            <a:spLocks noChangeShapeType="1"/>
          </p:cNvSpPr>
          <p:nvPr/>
        </p:nvSpPr>
        <p:spPr bwMode="auto">
          <a:xfrm flipV="1">
            <a:off x="4766469" y="2999412"/>
            <a:ext cx="1082675" cy="996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7" grpId="0" animBg="1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 animBg="1"/>
      <p:bldP spid="236" grpId="0"/>
      <p:bldP spid="237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 animBg="1"/>
      <p:bldP spid="246" grpId="0" animBg="1"/>
      <p:bldP spid="247" grpId="0" animBg="1"/>
      <p:bldP spid="248" grpId="0" animBg="1"/>
      <p:bldP spid="254" grpId="0" animBg="1"/>
      <p:bldP spid="257" grpId="0" animBg="1"/>
      <p:bldP spid="258" grpId="0" animBg="1"/>
      <p:bldP spid="2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" y="9525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47750" y="1761073"/>
            <a:ext cx="7092950" cy="330390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R="0" lvl="0" indent="342900" algn="l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None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  最短路径问题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kumimoji="0" lang="zh-CN" altLang="zh-CN" sz="3200" b="1" i="0" u="none" strike="noStrike" cap="none" spc="0" normalizeH="0" baseline="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0" indent="342900" algn="l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None/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  网络流问题</a:t>
            </a:r>
            <a:endParaRPr kumimoji="0" lang="zh-CN" altLang="zh-CN" sz="3200" b="1" i="0" u="none" strike="noStrike" cap="none" spc="0" normalizeH="0" baseline="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42900" defTabSz="914400" eaLnBrk="0" fontAlgn="base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  匹配问题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lang="zh-CN" altLang="zh-CN" sz="32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8849" name="Title 1"/>
          <p:cNvSpPr>
            <a:spLocks noGrp="1"/>
          </p:cNvSpPr>
          <p:nvPr/>
        </p:nvSpPr>
        <p:spPr>
          <a:xfrm>
            <a:off x="0" y="149529"/>
            <a:ext cx="9116438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296680"/>
            <a:ext cx="36620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849630" y="0"/>
            <a:ext cx="78867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𝑹𝒆𝒍𝒂𝒙</m:t>
                      </m:r>
                      <m:d>
                        <m:d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𝒖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𝒗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𝒘</m:t>
                          </m:r>
                        </m:e>
                      </m:d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: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𝒊𝒇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 &gt;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))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𝒕𝒉𝒆𝒏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]=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𝒅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[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]+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𝒘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𝒖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𝒗</m:t>
                      </m:r>
                      <m:r>
                        <a:rPr lang="en-US" altLang="zh-CN" sz="20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5" y="6483667"/>
                <a:ext cx="8323432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79" r="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3"/>
          <p:cNvSpPr>
            <a:spLocks noChangeArrowheads="1"/>
          </p:cNvSpPr>
          <p:nvPr/>
        </p:nvSpPr>
        <p:spPr bwMode="auto">
          <a:xfrm>
            <a:off x="0" y="39639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14" name="Line 10"/>
          <p:cNvSpPr>
            <a:spLocks noChangeShapeType="1"/>
          </p:cNvSpPr>
          <p:nvPr/>
        </p:nvSpPr>
        <p:spPr bwMode="auto">
          <a:xfrm>
            <a:off x="1792288" y="31003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11"/>
          <p:cNvSpPr>
            <a:spLocks noChangeShapeType="1"/>
          </p:cNvSpPr>
          <p:nvPr/>
        </p:nvSpPr>
        <p:spPr bwMode="auto">
          <a:xfrm flipV="1">
            <a:off x="4195763" y="31083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12"/>
          <p:cNvSpPr>
            <a:spLocks noChangeShapeType="1"/>
          </p:cNvSpPr>
          <p:nvPr/>
        </p:nvSpPr>
        <p:spPr bwMode="auto">
          <a:xfrm>
            <a:off x="2136775" y="549592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Line 13"/>
          <p:cNvSpPr>
            <a:spLocks noChangeShapeType="1"/>
          </p:cNvSpPr>
          <p:nvPr/>
        </p:nvSpPr>
        <p:spPr bwMode="auto">
          <a:xfrm>
            <a:off x="2101850" y="264795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14"/>
          <p:cNvSpPr>
            <a:spLocks noChangeShapeType="1"/>
          </p:cNvSpPr>
          <p:nvPr/>
        </p:nvSpPr>
        <p:spPr bwMode="auto">
          <a:xfrm flipV="1">
            <a:off x="2051050" y="2998788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" name="Line 15"/>
          <p:cNvSpPr>
            <a:spLocks noChangeShapeType="1"/>
          </p:cNvSpPr>
          <p:nvPr/>
        </p:nvSpPr>
        <p:spPr bwMode="auto">
          <a:xfrm flipH="1" flipV="1">
            <a:off x="650875" y="428466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Text Box 21"/>
          <p:cNvSpPr txBox="1">
            <a:spLocks noChangeArrowheads="1"/>
          </p:cNvSpPr>
          <p:nvPr/>
        </p:nvSpPr>
        <p:spPr bwMode="auto">
          <a:xfrm>
            <a:off x="574675" y="32226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1" name="Text Box 22"/>
          <p:cNvSpPr txBox="1">
            <a:spLocks noChangeArrowheads="1"/>
          </p:cNvSpPr>
          <p:nvPr/>
        </p:nvSpPr>
        <p:spPr bwMode="auto">
          <a:xfrm>
            <a:off x="2781300" y="225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3473450" y="33369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83" name="Text Box 24"/>
          <p:cNvSpPr txBox="1">
            <a:spLocks noChangeArrowheads="1"/>
          </p:cNvSpPr>
          <p:nvPr/>
        </p:nvSpPr>
        <p:spPr bwMode="auto">
          <a:xfrm>
            <a:off x="2765425" y="543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" name="Text Box 25"/>
          <p:cNvSpPr txBox="1">
            <a:spLocks noChangeArrowheads="1"/>
          </p:cNvSpPr>
          <p:nvPr/>
        </p:nvSpPr>
        <p:spPr bwMode="auto">
          <a:xfrm>
            <a:off x="3872847" y="401837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5" name="Text Box 26"/>
          <p:cNvSpPr txBox="1">
            <a:spLocks noChangeArrowheads="1"/>
          </p:cNvSpPr>
          <p:nvPr/>
        </p:nvSpPr>
        <p:spPr bwMode="auto">
          <a:xfrm>
            <a:off x="631825" y="47529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6" name="Text Box 27"/>
          <p:cNvSpPr txBox="1">
            <a:spLocks noChangeArrowheads="1"/>
          </p:cNvSpPr>
          <p:nvPr/>
        </p:nvSpPr>
        <p:spPr bwMode="auto">
          <a:xfrm>
            <a:off x="1481138" y="3627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8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7" name="Line 28"/>
          <p:cNvSpPr>
            <a:spLocks noChangeShapeType="1"/>
          </p:cNvSpPr>
          <p:nvPr/>
        </p:nvSpPr>
        <p:spPr bwMode="auto">
          <a:xfrm flipH="1">
            <a:off x="2122488" y="289877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Text Box 29"/>
          <p:cNvSpPr txBox="1">
            <a:spLocks noChangeArrowheads="1"/>
          </p:cNvSpPr>
          <p:nvPr/>
        </p:nvSpPr>
        <p:spPr bwMode="auto">
          <a:xfrm>
            <a:off x="2681288" y="2847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9" name="Line 30"/>
          <p:cNvSpPr>
            <a:spLocks noChangeShapeType="1"/>
          </p:cNvSpPr>
          <p:nvPr/>
        </p:nvSpPr>
        <p:spPr bwMode="auto">
          <a:xfrm>
            <a:off x="2022475" y="3043238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Text Box 31"/>
          <p:cNvSpPr txBox="1">
            <a:spLocks noChangeArrowheads="1"/>
          </p:cNvSpPr>
          <p:nvPr/>
        </p:nvSpPr>
        <p:spPr bwMode="auto">
          <a:xfrm>
            <a:off x="3397249" y="4254500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91" name="Text Box 32"/>
          <p:cNvSpPr txBox="1">
            <a:spLocks noChangeArrowheads="1"/>
          </p:cNvSpPr>
          <p:nvPr/>
        </p:nvSpPr>
        <p:spPr bwMode="auto">
          <a:xfrm>
            <a:off x="2984500" y="4637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 Box 18"/>
              <p:cNvSpPr txBox="1">
                <a:spLocks noChangeArrowheads="1"/>
              </p:cNvSpPr>
              <p:nvPr/>
            </p:nvSpPr>
            <p:spPr bwMode="auto">
              <a:xfrm>
                <a:off x="54937" y="34265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2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37" y="3426550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 Box 19"/>
              <p:cNvSpPr txBox="1">
                <a:spLocks noChangeArrowheads="1"/>
              </p:cNvSpPr>
              <p:nvPr/>
            </p:nvSpPr>
            <p:spPr bwMode="auto">
              <a:xfrm>
                <a:off x="1588106" y="20190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3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106" y="2019012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59" r="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 Box 20"/>
              <p:cNvSpPr txBox="1">
                <a:spLocks noChangeArrowheads="1"/>
              </p:cNvSpPr>
              <p:nvPr/>
            </p:nvSpPr>
            <p:spPr bwMode="auto">
              <a:xfrm>
                <a:off x="3950544" y="1935488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4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0544" y="1935488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40" t="-1" r="75" b="1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 Box 21"/>
              <p:cNvSpPr txBox="1">
                <a:spLocks noChangeArrowheads="1"/>
              </p:cNvSpPr>
              <p:nvPr/>
            </p:nvSpPr>
            <p:spPr bwMode="auto">
              <a:xfrm>
                <a:off x="1548979" y="56292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8979" y="5629274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108" r="86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 Box 22"/>
              <p:cNvSpPr txBox="1">
                <a:spLocks noChangeArrowheads="1"/>
              </p:cNvSpPr>
              <p:nvPr/>
            </p:nvSpPr>
            <p:spPr bwMode="auto">
              <a:xfrm>
                <a:off x="3936553" y="56573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6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6553" y="5657357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24" r="91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2313305" y="5919737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05" y="5919737"/>
                <a:ext cx="143764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58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Oval 7"/>
          <p:cNvSpPr>
            <a:spLocks noChangeArrowheads="1"/>
          </p:cNvSpPr>
          <p:nvPr/>
        </p:nvSpPr>
        <p:spPr bwMode="auto">
          <a:xfrm>
            <a:off x="1473200" y="247650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99" name="Oval 5"/>
          <p:cNvSpPr>
            <a:spLocks noChangeArrowheads="1"/>
          </p:cNvSpPr>
          <p:nvPr/>
        </p:nvSpPr>
        <p:spPr bwMode="auto">
          <a:xfrm>
            <a:off x="1473199" y="5171861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2" name="Line 8"/>
          <p:cNvSpPr>
            <a:spLocks noChangeShapeType="1"/>
          </p:cNvSpPr>
          <p:nvPr/>
        </p:nvSpPr>
        <p:spPr bwMode="auto">
          <a:xfrm flipV="1">
            <a:off x="485073" y="3005056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Line 9"/>
          <p:cNvSpPr>
            <a:spLocks noChangeShapeType="1"/>
          </p:cNvSpPr>
          <p:nvPr/>
        </p:nvSpPr>
        <p:spPr bwMode="auto">
          <a:xfrm>
            <a:off x="566738" y="4513794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文本框 203"/>
              <p:cNvSpPr txBox="1"/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源点是顶点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到各个顶点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的值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被标记在各自顶点内，加粗的边指示了</a:t>
                </a: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前趋边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，每一趟按照如下顺序对边进行松弛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),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）对边进行第一趟操作的结果。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）至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）每一趟连续对边操作的结果，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）是最终结果。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04" name="文本框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1" y="396445"/>
                <a:ext cx="8914429" cy="1701748"/>
              </a:xfrm>
              <a:prstGeom prst="rect">
                <a:avLst/>
              </a:prstGeom>
              <a:blipFill rotWithShape="1">
                <a:blip r:embed="rId8"/>
                <a:stretch>
                  <a:fillRect l="-146" t="-758" r="-605" b="-73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6"/>
          <p:cNvSpPr>
            <a:spLocks noChangeArrowheads="1"/>
          </p:cNvSpPr>
          <p:nvPr/>
        </p:nvSpPr>
        <p:spPr bwMode="auto">
          <a:xfrm>
            <a:off x="3862389" y="5171860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7" name="Oval 6"/>
          <p:cNvSpPr>
            <a:spLocks noChangeArrowheads="1"/>
          </p:cNvSpPr>
          <p:nvPr/>
        </p:nvSpPr>
        <p:spPr bwMode="auto">
          <a:xfrm>
            <a:off x="3868738" y="2424409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9" name="Line 30"/>
          <p:cNvSpPr>
            <a:spLocks noChangeShapeType="1"/>
          </p:cNvSpPr>
          <p:nvPr/>
        </p:nvSpPr>
        <p:spPr bwMode="auto">
          <a:xfrm>
            <a:off x="2020888" y="3034133"/>
            <a:ext cx="2019300" cy="2149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4"/>
          <p:cNvSpPr>
            <a:spLocks noChangeShapeType="1"/>
          </p:cNvSpPr>
          <p:nvPr/>
        </p:nvSpPr>
        <p:spPr bwMode="auto">
          <a:xfrm flipV="1">
            <a:off x="2062163" y="2976301"/>
            <a:ext cx="1876425" cy="2295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8" name="Line 11"/>
          <p:cNvSpPr>
            <a:spLocks noChangeShapeType="1"/>
          </p:cNvSpPr>
          <p:nvPr/>
        </p:nvSpPr>
        <p:spPr bwMode="auto">
          <a:xfrm flipV="1">
            <a:off x="4195763" y="3114593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" name="Oval 3"/>
          <p:cNvSpPr>
            <a:spLocks noChangeArrowheads="1"/>
          </p:cNvSpPr>
          <p:nvPr/>
        </p:nvSpPr>
        <p:spPr bwMode="auto">
          <a:xfrm>
            <a:off x="4267200" y="39639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0" name="Oval 4"/>
          <p:cNvSpPr>
            <a:spLocks noChangeArrowheads="1"/>
          </p:cNvSpPr>
          <p:nvPr/>
        </p:nvSpPr>
        <p:spPr bwMode="auto">
          <a:xfrm>
            <a:off x="8134350" y="5183188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-2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21" name="Oval 6"/>
          <p:cNvSpPr>
            <a:spLocks noChangeArrowheads="1"/>
          </p:cNvSpPr>
          <p:nvPr/>
        </p:nvSpPr>
        <p:spPr bwMode="auto">
          <a:xfrm>
            <a:off x="8129588" y="2498725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22" name="Line 10"/>
          <p:cNvSpPr>
            <a:spLocks noChangeShapeType="1"/>
          </p:cNvSpPr>
          <p:nvPr/>
        </p:nvSpPr>
        <p:spPr bwMode="auto">
          <a:xfrm>
            <a:off x="6059488" y="31003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" name="Line 11"/>
          <p:cNvSpPr>
            <a:spLocks noChangeShapeType="1"/>
          </p:cNvSpPr>
          <p:nvPr/>
        </p:nvSpPr>
        <p:spPr bwMode="auto">
          <a:xfrm flipV="1">
            <a:off x="8462963" y="310832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" name="Line 12"/>
          <p:cNvSpPr>
            <a:spLocks noChangeShapeType="1"/>
          </p:cNvSpPr>
          <p:nvPr/>
        </p:nvSpPr>
        <p:spPr bwMode="auto">
          <a:xfrm>
            <a:off x="6403975" y="5495925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" name="Line 13"/>
          <p:cNvSpPr>
            <a:spLocks noChangeShapeType="1"/>
          </p:cNvSpPr>
          <p:nvPr/>
        </p:nvSpPr>
        <p:spPr bwMode="auto">
          <a:xfrm>
            <a:off x="6369050" y="2647950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7" name="Line 15"/>
          <p:cNvSpPr>
            <a:spLocks noChangeShapeType="1"/>
          </p:cNvSpPr>
          <p:nvPr/>
        </p:nvSpPr>
        <p:spPr bwMode="auto">
          <a:xfrm flipH="1" flipV="1">
            <a:off x="4918075" y="4284663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8" name="Text Box 21"/>
          <p:cNvSpPr txBox="1">
            <a:spLocks noChangeArrowheads="1"/>
          </p:cNvSpPr>
          <p:nvPr/>
        </p:nvSpPr>
        <p:spPr bwMode="auto">
          <a:xfrm>
            <a:off x="4841875" y="32226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9" name="Text Box 22"/>
          <p:cNvSpPr txBox="1">
            <a:spLocks noChangeArrowheads="1"/>
          </p:cNvSpPr>
          <p:nvPr/>
        </p:nvSpPr>
        <p:spPr bwMode="auto">
          <a:xfrm>
            <a:off x="7048500" y="22574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0" name="Text Box 23"/>
          <p:cNvSpPr txBox="1">
            <a:spLocks noChangeArrowheads="1"/>
          </p:cNvSpPr>
          <p:nvPr/>
        </p:nvSpPr>
        <p:spPr bwMode="auto">
          <a:xfrm>
            <a:off x="7829551" y="342621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–3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1" name="Text Box 24"/>
          <p:cNvSpPr txBox="1">
            <a:spLocks noChangeArrowheads="1"/>
          </p:cNvSpPr>
          <p:nvPr/>
        </p:nvSpPr>
        <p:spPr bwMode="auto">
          <a:xfrm>
            <a:off x="7032625" y="54308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2" name="Text Box 25"/>
          <p:cNvSpPr txBox="1">
            <a:spLocks noChangeArrowheads="1"/>
          </p:cNvSpPr>
          <p:nvPr/>
        </p:nvSpPr>
        <p:spPr bwMode="auto">
          <a:xfrm>
            <a:off x="8140047" y="401837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3" name="Text Box 26"/>
          <p:cNvSpPr txBox="1">
            <a:spLocks noChangeArrowheads="1"/>
          </p:cNvSpPr>
          <p:nvPr/>
        </p:nvSpPr>
        <p:spPr bwMode="auto">
          <a:xfrm>
            <a:off x="4899025" y="47529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4" name="Text Box 27"/>
          <p:cNvSpPr txBox="1">
            <a:spLocks noChangeArrowheads="1"/>
          </p:cNvSpPr>
          <p:nvPr/>
        </p:nvSpPr>
        <p:spPr bwMode="auto">
          <a:xfrm>
            <a:off x="5748338" y="3627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8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5" name="Line 28"/>
          <p:cNvSpPr>
            <a:spLocks noChangeShapeType="1"/>
          </p:cNvSpPr>
          <p:nvPr/>
        </p:nvSpPr>
        <p:spPr bwMode="auto">
          <a:xfrm flipH="1">
            <a:off x="6389688" y="2898775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" name="Text Box 29"/>
          <p:cNvSpPr txBox="1">
            <a:spLocks noChangeArrowheads="1"/>
          </p:cNvSpPr>
          <p:nvPr/>
        </p:nvSpPr>
        <p:spPr bwMode="auto">
          <a:xfrm>
            <a:off x="6948488" y="28479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7" name="Line 30"/>
          <p:cNvSpPr>
            <a:spLocks noChangeShapeType="1"/>
          </p:cNvSpPr>
          <p:nvPr/>
        </p:nvSpPr>
        <p:spPr bwMode="auto">
          <a:xfrm>
            <a:off x="6289675" y="3043238"/>
            <a:ext cx="2019300" cy="21494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8" name="Text Box 31"/>
          <p:cNvSpPr txBox="1">
            <a:spLocks noChangeArrowheads="1"/>
          </p:cNvSpPr>
          <p:nvPr/>
        </p:nvSpPr>
        <p:spPr bwMode="auto">
          <a:xfrm>
            <a:off x="7664449" y="4254500"/>
            <a:ext cx="684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– 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9" name="Text Box 32"/>
          <p:cNvSpPr txBox="1">
            <a:spLocks noChangeArrowheads="1"/>
          </p:cNvSpPr>
          <p:nvPr/>
        </p:nvSpPr>
        <p:spPr bwMode="auto">
          <a:xfrm>
            <a:off x="7251700" y="46370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Text Box 18"/>
              <p:cNvSpPr txBox="1">
                <a:spLocks noChangeArrowheads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0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2137" y="3426550"/>
                <a:ext cx="484813" cy="584775"/>
              </a:xfrm>
              <a:prstGeom prst="rect">
                <a:avLst/>
              </a:prstGeom>
              <a:blipFill rotWithShape="1">
                <a:blip r:embed="rId2"/>
                <a:stretch>
                  <a:fillRect l="-67" t="-15" b="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Text Box 19"/>
              <p:cNvSpPr txBox="1">
                <a:spLocks noChangeArrowheads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1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5306" y="2019012"/>
                <a:ext cx="459164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32" t="-59" r="7" b="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 Box 20"/>
              <p:cNvSpPr txBox="1">
                <a:spLocks noChangeArrowheads="1"/>
              </p:cNvSpPr>
              <p:nvPr/>
            </p:nvSpPr>
            <p:spPr bwMode="auto">
              <a:xfrm>
                <a:off x="8191410" y="1989288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2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91410" y="1989288"/>
                <a:ext cx="517706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105" t="-80" r="18" b="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Text Box 21"/>
              <p:cNvSpPr txBox="1">
                <a:spLocks noChangeArrowheads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3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6179" y="5629274"/>
                <a:ext cx="523477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41" t="-108" r="86" b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 Box 22"/>
              <p:cNvSpPr txBox="1">
                <a:spLocks noChangeArrowheads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4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03753" y="5657357"/>
                <a:ext cx="493020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8" t="-24" r="91" b="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7"/>
          <p:cNvSpPr>
            <a:spLocks noChangeArrowheads="1"/>
          </p:cNvSpPr>
          <p:nvPr/>
        </p:nvSpPr>
        <p:spPr bwMode="auto">
          <a:xfrm>
            <a:off x="5740400" y="247650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6" name="Oval 5"/>
          <p:cNvSpPr>
            <a:spLocks noChangeArrowheads="1"/>
          </p:cNvSpPr>
          <p:nvPr/>
        </p:nvSpPr>
        <p:spPr bwMode="auto">
          <a:xfrm>
            <a:off x="5740399" y="5171861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7" name="Line 8"/>
          <p:cNvSpPr>
            <a:spLocks noChangeShapeType="1"/>
          </p:cNvSpPr>
          <p:nvPr/>
        </p:nvSpPr>
        <p:spPr bwMode="auto">
          <a:xfrm flipV="1">
            <a:off x="4752273" y="3005056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" name="Line 9"/>
          <p:cNvSpPr>
            <a:spLocks noChangeShapeType="1"/>
          </p:cNvSpPr>
          <p:nvPr/>
        </p:nvSpPr>
        <p:spPr bwMode="auto">
          <a:xfrm>
            <a:off x="4833938" y="4513794"/>
            <a:ext cx="981075" cy="793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4" name="Line 14"/>
          <p:cNvSpPr>
            <a:spLocks noChangeShapeType="1"/>
          </p:cNvSpPr>
          <p:nvPr/>
        </p:nvSpPr>
        <p:spPr bwMode="auto">
          <a:xfrm flipV="1">
            <a:off x="6342352" y="3025282"/>
            <a:ext cx="1876425" cy="229552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" name="文本框 255"/>
              <p:cNvSpPr txBox="1"/>
              <p:nvPr/>
            </p:nvSpPr>
            <p:spPr>
              <a:xfrm>
                <a:off x="6585189" y="5907171"/>
                <a:ext cx="1437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6" name="文本框 2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89" y="5907171"/>
                <a:ext cx="1437640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17" t="-87" r="17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Oval 7"/>
          <p:cNvSpPr>
            <a:spLocks noChangeArrowheads="1"/>
          </p:cNvSpPr>
          <p:nvPr/>
        </p:nvSpPr>
        <p:spPr bwMode="auto">
          <a:xfrm>
            <a:off x="5744460" y="2478223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58" name="Line 28"/>
          <p:cNvSpPr>
            <a:spLocks noChangeShapeType="1"/>
          </p:cNvSpPr>
          <p:nvPr/>
        </p:nvSpPr>
        <p:spPr bwMode="auto">
          <a:xfrm flipH="1">
            <a:off x="6369050" y="2898775"/>
            <a:ext cx="1760537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7" grpId="0" animBg="1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 animBg="1"/>
      <p:bldP spid="236" grpId="0"/>
      <p:bldP spid="237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 animBg="1"/>
      <p:bldP spid="246" grpId="0" animBg="1"/>
      <p:bldP spid="247" grpId="0" animBg="1"/>
      <p:bldP spid="248" grpId="0" animBg="1"/>
      <p:bldP spid="254" grpId="0" animBg="1"/>
      <p:bldP spid="256" grpId="0"/>
      <p:bldP spid="257" grpId="0" animBg="1"/>
      <p:bldP spid="2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算法的正确性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5"/>
              <p:cNvSpPr>
                <a:spLocks noChangeArrowheads="1"/>
              </p:cNvSpPr>
              <p:nvPr/>
            </p:nvSpPr>
            <p:spPr bwMode="auto">
              <a:xfrm>
                <a:off x="76200" y="484908"/>
                <a:ext cx="8991600" cy="198120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vl="0" indent="-342900" algn="just" defTabSz="914400" fontAlgn="base">
                  <a:lnSpc>
                    <a:spcPct val="130000"/>
                  </a:lnSpc>
                  <a:spcAft>
                    <a:spcPct val="0"/>
                  </a:spcAft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定理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给定一个边加权的有向图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源结点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且不包含权重为负值的环路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，那么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算法的第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4-6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循环，在执行了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次后，对于所有从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源结点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可以到达的结点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，我们有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84908"/>
                <a:ext cx="8991600" cy="1981200"/>
              </a:xfrm>
              <a:prstGeom prst="rect">
                <a:avLst/>
              </a:prstGeom>
              <a:blipFill rotWithShape="1">
                <a:blip r:embed="rId1"/>
                <a:stretch>
                  <a:fillRect l="-148" t="-661" r="-141" b="-621"/>
                </a:stretch>
              </a:blip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6200" y="2514600"/>
                <a:ext cx="8991600" cy="413997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证明：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要证明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Bellman-Ford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算法每次迭代后得到的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𝑑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值都不大于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ShortestPath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算法。也即，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经过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𝑉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迭代，改进前的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ShortestPath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算法收敛到最小值，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即是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的最短路径。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algn="just">
                  <a:lnSpc>
                    <a:spcPct val="12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对于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Bellman-Ford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算法，有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𝑉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，那么，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必然也是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的最短路径。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的时候显然成立，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514600"/>
                <a:ext cx="8991600" cy="4139979"/>
              </a:xfrm>
              <a:prstGeom prst="rect">
                <a:avLst/>
              </a:prstGeom>
              <a:blipFill rotWithShape="1">
                <a:blip r:embed="rId2"/>
                <a:stretch>
                  <a:fillRect l="-141" t="-307" r="-141" b="-29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算法的正确性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5"/>
              <p:cNvSpPr>
                <a:spLocks noChangeArrowheads="1"/>
              </p:cNvSpPr>
              <p:nvPr/>
            </p:nvSpPr>
            <p:spPr bwMode="auto">
              <a:xfrm>
                <a:off x="76200" y="484908"/>
                <a:ext cx="8991600" cy="18010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vl="0" indent="-342900" algn="just" defTabSz="914400" fontAlgn="base">
                  <a:lnSpc>
                    <a:spcPct val="120000"/>
                  </a:lnSpc>
                  <a:spcAft>
                    <a:spcPct val="0"/>
                  </a:spcAft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定理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给定一个边加权的有向图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源结点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且不包含权重为负值的环路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，那么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算法的第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4-6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循环，在执行了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次后，对于所有从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源结点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可以到达的结点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，我们有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84908"/>
                <a:ext cx="8991600" cy="1801092"/>
              </a:xfrm>
              <a:prstGeom prst="rect">
                <a:avLst/>
              </a:prstGeom>
              <a:blipFill rotWithShape="1">
                <a:blip r:embed="rId1"/>
                <a:stretch>
                  <a:fillRect l="-141" t="-728" r="-141" b="-705"/>
                </a:stretch>
              </a:blip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9273" y="2346996"/>
                <a:ext cx="8991600" cy="44348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证明：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&lt;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时成立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𝑛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)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，要证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时，结论也成立。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考虑节点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，和所有与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v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相连的边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𝑢𝑣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改进后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min</m:t>
                        </m:r>
                      </m:e>
                      <m:lim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lim>
                    </m:limLow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e>
                    </m:d>
                  </m:oMath>
                </a14:m>
                <a:r>
                  <a:rPr lang="zh-CN" altLang="en-US" sz="2400" b="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2400" b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改进前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limLow>
                      <m:limLow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min</m:t>
                        </m:r>
                      </m:e>
                      <m:lim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∈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𝐸</m:t>
                        </m:r>
                      </m:lim>
                    </m:limLow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𝑘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]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观察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，它要么还未更新（是第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𝑘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−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次迭代后的值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），要么已经更新，根据更新规则，它比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要小。总之，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𝑢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𝑢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𝑢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所以，第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lt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次更新后，依然有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也即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𝑑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𝑘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𝑣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≤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" y="2346996"/>
                <a:ext cx="8991600" cy="4434804"/>
              </a:xfrm>
              <a:prstGeom prst="rect">
                <a:avLst/>
              </a:prstGeom>
              <a:blipFill rotWithShape="1">
                <a:blip r:embed="rId2"/>
                <a:stretch>
                  <a:fillRect l="-142" t="-287" r="-1362" b="-259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44577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Bellman-Ford 算法的正确性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5"/>
              <p:cNvSpPr>
                <a:spLocks noChangeArrowheads="1"/>
              </p:cNvSpPr>
              <p:nvPr/>
            </p:nvSpPr>
            <p:spPr bwMode="auto">
              <a:xfrm>
                <a:off x="76200" y="484908"/>
                <a:ext cx="8991600" cy="1496292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vl="0" indent="-342900" algn="just" defTabSz="914400" fontAlgn="base">
                  <a:lnSpc>
                    <a:spcPct val="130000"/>
                  </a:lnSpc>
                  <a:spcAft>
                    <a:spcPct val="0"/>
                  </a:spcAft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定理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给定一个边加权的有向图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其源结点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且不包含权重为负值的环路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，那么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算法的第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4-6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循环，在执行了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次后，有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𝑑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的值都是正确的。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" y="484908"/>
                <a:ext cx="8991600" cy="1496292"/>
              </a:xfrm>
              <a:prstGeom prst="rect">
                <a:avLst/>
              </a:prstGeom>
              <a:blipFill rotWithShape="1">
                <a:blip r:embed="rId1"/>
                <a:stretch>
                  <a:fillRect l="-148" t="-876" r="-141" b="-849"/>
                </a:stretch>
              </a:blipFill>
              <a:ln w="25400">
                <a:solidFill>
                  <a:schemeClr val="accent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本框 76"/>
              <p:cNvSpPr txBox="1"/>
              <p:nvPr/>
            </p:nvSpPr>
            <p:spPr>
              <a:xfrm>
                <a:off x="76200" y="2057400"/>
                <a:ext cx="8991600" cy="35285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/>
                <a:r>
                  <a:rPr lang="zh-CN" altLang="en-US" sz="24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证明：</a:t>
                </a:r>
                <a:endParaRPr lang="zh-CN" altLang="en-US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考虑从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源结点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的最短路径：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altLang="zh-CN" sz="2400" b="0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开始，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=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轮之后，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轮之后，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正确，不发生变化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indent="-45720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𝑉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轮之后停下。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57400"/>
                <a:ext cx="8991600" cy="3528530"/>
              </a:xfrm>
              <a:prstGeom prst="rect">
                <a:avLst/>
              </a:prstGeom>
              <a:blipFill rotWithShape="1">
                <a:blip r:embed="rId2"/>
                <a:stretch>
                  <a:fillRect l="-141" t="-360" r="-141" b="-34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-317" y="-66040"/>
            <a:ext cx="9144317" cy="111125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有向无环图中最短路径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517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804332"/>
                <a:ext cx="8839200" cy="6019800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寻找加权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有向无环图（Directed Acyclic Graph，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DAG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）中的单源最短路径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在有向无环图中，即使存在权重为负值的边，但因为没有权重为负的环路，最短路径也是存在的。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 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时间是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𝑉𝐸</m:t>
                    </m:r>
                    <m:r>
                      <a:rPr lang="en-US" altLang="zh-CN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能否做的好一点呢？（贪心思想）</a:t>
                </a:r>
                <a:endParaRPr lang="zh-CN" altLang="en-US" sz="22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思路：使用拓扑排序</a:t>
                </a:r>
                <a:r>
                  <a:rPr lang="zh-CN" altLang="en-US" sz="22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按照有向图给出的次序关系，将图中顶点排成一个线性序列，对于有向图中没有限定次序关系的顶点，则可以认为加上任意的次序关系。）</a:t>
                </a:r>
                <a:endPara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87705" lvl="2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如果沿着最短路径，则可以一遍完成</a:t>
                </a:r>
                <a:endParaRPr lang="en-US" altLang="zh-CN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87705" lvl="2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DAG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中的每条路径都是通过拓扑排序得到的结点序列的一个子序列，那么，如果按照这个顺序处理，我们将沿着路径进行处理。</a:t>
                </a:r>
                <a:endParaRPr lang="zh-CN" altLang="en-US" sz="22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1517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04332"/>
                <a:ext cx="8839200" cy="6019800"/>
              </a:xfrm>
              <a:blipFill rotWithShape="1">
                <a:blip r:embed="rId1"/>
                <a:stretch>
                  <a:fillRect l="-144" t="-218" r="-144" b="-100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34000" y="4865128"/>
            <a:ext cx="358124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》P381</a:t>
            </a: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有一个算法</a:t>
            </a:r>
            <a:endParaRPr lang="zh-CN" altLang="en-US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5171" grpId="0" bldLvl="2" animBg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628650" y="184150"/>
            <a:ext cx="7886700" cy="55880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Dijkstra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12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82575" y="873760"/>
                <a:ext cx="8328025" cy="5603240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Dijkstra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解决的是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带权重的有向图上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的单源最短路径问题，要求所有边的权重为非负的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𝒲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如果图中没有负边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Dijkstra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可以超越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类似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Best-First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搜索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从队列中取结点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类似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Prim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为键的优先队列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41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575" y="873760"/>
                <a:ext cx="8328025" cy="5603240"/>
              </a:xfrm>
              <a:blipFill rotWithShape="1">
                <a:blip r:embed="rId1"/>
                <a:stretch>
                  <a:fillRect l="-152" t="-227" r="-152" b="-22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2933123"/>
            <a:ext cx="2363276" cy="37338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3"/>
              <p:cNvSpPr txBox="1">
                <a:spLocks noChangeArrowheads="1"/>
              </p:cNvSpPr>
              <p:nvPr/>
            </p:nvSpPr>
            <p:spPr bwMode="auto">
              <a:xfrm>
                <a:off x="304809" y="381000"/>
                <a:ext cx="8762976" cy="47074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altLang="zh-CN" sz="2000" b="1" dirty="0">
                    <a:latin typeface="Consolas" panose="020B0609020204030204" pitchFamily="49" charset="0"/>
                    <a:ea typeface="华文细黑" panose="02010600040101010101" charset="-122"/>
                    <a:cs typeface="Times New Roman" panose="02020603050405020304" pitchFamily="18" charset="0"/>
                  </a:rPr>
                  <a:t>Dijkstra(G,s)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400" b="1" dirty="0" err="1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</a:t>
                </a:r>
                <a:r>
                  <a:rPr lang="en-US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FontTx/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d[v]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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/*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从起点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到顶点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的路径权值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d[s]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0; S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altLang="zh-CN" sz="24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 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Q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 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V</a:t>
                </a:r>
                <a:r>
                  <a:rPr lang="en-US" sz="19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sz="19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/*</a:t>
                </a:r>
                <a:r>
                  <a:rPr lang="en-US" altLang="zh-CN" sz="19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zh-CN" altLang="en-US" sz="19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是已访问结点集合</a:t>
                </a:r>
                <a:r>
                  <a:rPr lang="zh-CN" altLang="en-US" sz="19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9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en-US" sz="19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最小优先队列是未访问结点集合</a:t>
                </a:r>
                <a:r>
                  <a:rPr lang="en-US" sz="19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en-US" altLang="zh-CN" sz="1900" b="1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While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(Q </a:t>
                </a:r>
                <a:r>
                  <a:rPr lang="en-US" altLang="zh-CN" sz="24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 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u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Extract-Min(Q);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/*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which removes and returns the element with the smallest key from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r>
                  <a:rPr lang="pt-BR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S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 U {u};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For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v</a:t>
                </a:r>
                <a:r>
                  <a:rPr lang="en-US" altLang="zh-CN" sz="2400" b="1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 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 -&gt; Adj[] </a:t>
                </a:r>
                <a:r>
                  <a:rPr lang="en-US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 /*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更新与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邻接的结点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v*/</a:t>
                </a:r>
                <a:endParaRPr lang="en-US" sz="20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pl-PL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(d[v] &gt; d[u]+w(u,v)) </a:t>
                </a:r>
                <a:r>
                  <a:rPr lang="pl-PL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endParaRPr lang="en-US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  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d[v]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Symbol" panose="05050102010706020507" pitchFamily="18" charset="2"/>
                  </a:rPr>
                  <a:t>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d[u]+w(u,v);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9" y="381000"/>
                <a:ext cx="8762976" cy="4707406"/>
              </a:xfrm>
              <a:prstGeom prst="rect">
                <a:avLst/>
              </a:prstGeom>
              <a:blipFill rotWithShape="1">
                <a:blip r:embed="rId1"/>
                <a:stretch>
                  <a:fillRect l="-3660" r="7" b="-6027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4"/>
          <p:cNvGrpSpPr/>
          <p:nvPr/>
        </p:nvGrpSpPr>
        <p:grpSpPr>
          <a:xfrm>
            <a:off x="7010400" y="3810000"/>
            <a:ext cx="1700213" cy="914400"/>
            <a:chOff x="4176" y="3168"/>
            <a:chExt cx="1071" cy="576"/>
          </a:xfrm>
        </p:grpSpPr>
        <p:sp>
          <p:nvSpPr>
            <p:cNvPr id="18459" name="AutoShape 5"/>
            <p:cNvSpPr/>
            <p:nvPr/>
          </p:nvSpPr>
          <p:spPr>
            <a:xfrm>
              <a:off x="4176" y="3168"/>
              <a:ext cx="96" cy="576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60" name="Text Box 6"/>
            <p:cNvSpPr txBox="1"/>
            <p:nvPr/>
          </p:nvSpPr>
          <p:spPr>
            <a:xfrm>
              <a:off x="4351" y="3310"/>
              <a:ext cx="896" cy="29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b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松弛步骤</a:t>
              </a:r>
              <a:endPara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0"/>
          <p:cNvGrpSpPr/>
          <p:nvPr/>
        </p:nvGrpSpPr>
        <p:grpSpPr>
          <a:xfrm>
            <a:off x="6096000" y="4572000"/>
            <a:ext cx="2971800" cy="2460625"/>
            <a:chOff x="3600" y="960"/>
            <a:chExt cx="1872" cy="1550"/>
          </a:xfrm>
        </p:grpSpPr>
        <p:sp>
          <p:nvSpPr>
            <p:cNvPr id="18440" name="Oval 11"/>
            <p:cNvSpPr/>
            <p:nvPr/>
          </p:nvSpPr>
          <p:spPr>
            <a:xfrm>
              <a:off x="4368" y="960"/>
              <a:ext cx="336" cy="33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B</a:t>
              </a:r>
              <a:endPara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41" name="Oval 12"/>
            <p:cNvSpPr/>
            <p:nvPr/>
          </p:nvSpPr>
          <p:spPr>
            <a:xfrm>
              <a:off x="4368" y="1872"/>
              <a:ext cx="336" cy="33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endPara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42" name="Oval 13"/>
            <p:cNvSpPr/>
            <p:nvPr/>
          </p:nvSpPr>
          <p:spPr>
            <a:xfrm>
              <a:off x="5136" y="1440"/>
              <a:ext cx="336" cy="33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43" name="Oval 14"/>
            <p:cNvSpPr/>
            <p:nvPr/>
          </p:nvSpPr>
          <p:spPr>
            <a:xfrm>
              <a:off x="3600" y="1440"/>
              <a:ext cx="336" cy="336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b="1" i="1" dirty="0">
                  <a:solidFill>
                    <a:schemeClr val="accent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endPara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444" name="AutoShape 15"/>
            <p:cNvCxnSpPr>
              <a:stCxn id="18443" idx="7"/>
              <a:endCxn id="18440" idx="3"/>
            </p:cNvCxnSpPr>
            <p:nvPr/>
          </p:nvCxnSpPr>
          <p:spPr>
            <a:xfrm flipV="1">
              <a:off x="3887" y="1256"/>
              <a:ext cx="530" cy="224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445" name="AutoShape 16"/>
            <p:cNvCxnSpPr>
              <a:stCxn id="18443" idx="5"/>
              <a:endCxn id="18441" idx="1"/>
            </p:cNvCxnSpPr>
            <p:nvPr/>
          </p:nvCxnSpPr>
          <p:spPr>
            <a:xfrm>
              <a:off x="3887" y="1736"/>
              <a:ext cx="530" cy="176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446" name="AutoShape 17"/>
            <p:cNvCxnSpPr>
              <a:stCxn id="18441" idx="7"/>
              <a:endCxn id="18442" idx="3"/>
            </p:cNvCxnSpPr>
            <p:nvPr/>
          </p:nvCxnSpPr>
          <p:spPr>
            <a:xfrm flipV="1">
              <a:off x="4655" y="1736"/>
              <a:ext cx="530" cy="176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447" name="AutoShape 18"/>
            <p:cNvCxnSpPr>
              <a:stCxn id="18442" idx="1"/>
              <a:endCxn id="18440" idx="5"/>
            </p:cNvCxnSpPr>
            <p:nvPr/>
          </p:nvCxnSpPr>
          <p:spPr>
            <a:xfrm flipH="1" flipV="1">
              <a:off x="4655" y="1256"/>
              <a:ext cx="530" cy="224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448" name="AutoShape 19"/>
            <p:cNvCxnSpPr>
              <a:stCxn id="18441" idx="1"/>
              <a:endCxn id="18440" idx="3"/>
            </p:cNvCxnSpPr>
            <p:nvPr/>
          </p:nvCxnSpPr>
          <p:spPr>
            <a:xfrm flipV="1">
              <a:off x="4417" y="1256"/>
              <a:ext cx="0" cy="656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8449" name="AutoShape 20"/>
            <p:cNvCxnSpPr>
              <a:stCxn id="18440" idx="5"/>
              <a:endCxn id="18441" idx="7"/>
            </p:cNvCxnSpPr>
            <p:nvPr/>
          </p:nvCxnSpPr>
          <p:spPr>
            <a:xfrm>
              <a:off x="4655" y="1256"/>
              <a:ext cx="0" cy="656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8450" name="Text Box 21"/>
            <p:cNvSpPr txBox="1"/>
            <p:nvPr/>
          </p:nvSpPr>
          <p:spPr>
            <a:xfrm>
              <a:off x="3863" y="1167"/>
              <a:ext cx="280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1" name="Text Box 22"/>
            <p:cNvSpPr txBox="1"/>
            <p:nvPr/>
          </p:nvSpPr>
          <p:spPr>
            <a:xfrm>
              <a:off x="4227" y="1440"/>
              <a:ext cx="198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2" name="Text Box 23"/>
            <p:cNvSpPr txBox="1"/>
            <p:nvPr/>
          </p:nvSpPr>
          <p:spPr>
            <a:xfrm>
              <a:off x="4651" y="1440"/>
              <a:ext cx="198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3" name="Text Box 24"/>
            <p:cNvSpPr txBox="1"/>
            <p:nvPr/>
          </p:nvSpPr>
          <p:spPr>
            <a:xfrm>
              <a:off x="4939" y="1152"/>
              <a:ext cx="198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4" name="Text Box 25"/>
            <p:cNvSpPr txBox="1"/>
            <p:nvPr/>
          </p:nvSpPr>
          <p:spPr>
            <a:xfrm>
              <a:off x="4895" y="1814"/>
              <a:ext cx="198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5" name="Text Box 26"/>
            <p:cNvSpPr txBox="1"/>
            <p:nvPr/>
          </p:nvSpPr>
          <p:spPr>
            <a:xfrm>
              <a:off x="3983" y="1814"/>
              <a:ext cx="198" cy="2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56" name="Text Box 27"/>
            <p:cNvSpPr txBox="1"/>
            <p:nvPr/>
          </p:nvSpPr>
          <p:spPr>
            <a:xfrm>
              <a:off x="4375" y="2222"/>
              <a:ext cx="116" cy="28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25452" y="4919008"/>
                <a:ext cx="51593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对比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 算法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Bellman-Ford 算法对所有的边松弛操作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endParaRPr lang="en-US" altLang="zh-CN" sz="24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算法对所有的边松弛操作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一次且仅一次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（贪心策略）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52" y="4919008"/>
                <a:ext cx="5159376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6" t="-15" r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4"/>
          <p:cNvGrpSpPr/>
          <p:nvPr/>
        </p:nvGrpSpPr>
        <p:grpSpPr>
          <a:xfrm>
            <a:off x="6994524" y="1066800"/>
            <a:ext cx="1806576" cy="1188063"/>
            <a:chOff x="3456" y="1008"/>
            <a:chExt cx="1138" cy="880"/>
          </a:xfrm>
        </p:grpSpPr>
        <p:sp>
          <p:nvSpPr>
            <p:cNvPr id="29" name="AutoShape 5"/>
            <p:cNvSpPr/>
            <p:nvPr/>
          </p:nvSpPr>
          <p:spPr>
            <a:xfrm>
              <a:off x="3456" y="1008"/>
              <a:ext cx="144" cy="864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 Box 6"/>
                <p:cNvSpPr txBox="1"/>
                <p:nvPr/>
              </p:nvSpPr>
              <p:spPr>
                <a:xfrm>
                  <a:off x="3604" y="1546"/>
                  <a:ext cx="990" cy="34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●"/>
                    <a:defRPr sz="3200" i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Times New Roman" panose="02020603050405020304" pitchFamily="18" charset="0"/>
                    <a:buChar char="■"/>
                    <a:defRPr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○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u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2400" b="1" dirty="0">
                      <a:solidFill>
                        <a:srgbClr val="0070C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  <a:cs typeface="华文细黑" panose="02010600040101010101" charset="-122"/>
                    </a:rPr>
                    <a:t>初始化</a:t>
                  </a:r>
                  <a14:m>
                    <m:oMath xmlns:m="http://schemas.openxmlformats.org/officeDocument/2006/math">
                      <m:r>
                        <a:rPr lang="zh-CN" alt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</m:oMath>
                  </a14:m>
                  <a:endParaRPr lang="zh-CN" altLang="en-US" sz="2400" b="1" i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30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4" y="1546"/>
                  <a:ext cx="990" cy="342"/>
                </a:xfrm>
                <a:prstGeom prst="rect">
                  <a:avLst/>
                </a:prstGeom>
                <a:blipFill rotWithShape="1">
                  <a:blip r:embed="rId3"/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4"/>
          <p:cNvGrpSpPr/>
          <p:nvPr/>
        </p:nvGrpSpPr>
        <p:grpSpPr>
          <a:xfrm>
            <a:off x="6986586" y="2357788"/>
            <a:ext cx="1852614" cy="1166462"/>
            <a:chOff x="3456" y="1008"/>
            <a:chExt cx="1167" cy="864"/>
          </a:xfrm>
        </p:grpSpPr>
        <p:sp>
          <p:nvSpPr>
            <p:cNvPr id="32" name="AutoShape 5"/>
            <p:cNvSpPr/>
            <p:nvPr/>
          </p:nvSpPr>
          <p:spPr>
            <a:xfrm>
              <a:off x="3456" y="1008"/>
              <a:ext cx="144" cy="864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txBody>
            <a:bodyPr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 Box 6"/>
                <p:cNvSpPr txBox="1"/>
                <p:nvPr/>
              </p:nvSpPr>
              <p:spPr>
                <a:xfrm>
                  <a:off x="3633" y="1379"/>
                  <a:ext cx="990" cy="34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●"/>
                    <a:defRPr sz="3200" i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Times New Roman" panose="02020603050405020304" pitchFamily="18" charset="0"/>
                    <a:buChar char="■"/>
                    <a:defRPr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○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u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2400" b="1" dirty="0">
                      <a:solidFill>
                        <a:srgbClr val="0070C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扩展</a:t>
                  </a:r>
                  <a14:m>
                    <m:oMath xmlns:m="http://schemas.openxmlformats.org/officeDocument/2006/math">
                      <m:r>
                        <a:rPr lang="zh-CN" alt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</m:t>
                      </m:r>
                    </m:oMath>
                  </a14:m>
                  <a:endParaRPr lang="zh-CN" altLang="en-US" sz="2400" b="1" i="1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33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" y="1379"/>
                  <a:ext cx="990" cy="342"/>
                </a:xfrm>
                <a:prstGeom prst="rect">
                  <a:avLst/>
                </a:prstGeom>
                <a:blipFill rotWithShape="1">
                  <a:blip r:embed="rId4"/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0" y="-101600"/>
            <a:ext cx="9144000" cy="55880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Dijkstra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124199"/>
            <a:ext cx="3886200" cy="27256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95600" y="5382390"/>
            <a:ext cx="36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-1587" y="-25400"/>
            <a:ext cx="9143436" cy="55880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Dijkstra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9695" y="702154"/>
                <a:ext cx="8945245" cy="2342244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算法的执行过程：源点为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。最短路径的估计被标记在顶点内，加粗的边为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前趋边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蓝色顶点在集合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而白色顶点在最小优先队列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）第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4~8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While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循环第一次迭代前的情形。灰色顶点具有最小的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的值，在第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行被选为顶点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）至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while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循环在每一次连续迭代后的情形。每个图中灰色的顶点被选作下一次迭代第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行的顶点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" y="702154"/>
                <a:ext cx="8945245" cy="2342244"/>
              </a:xfrm>
              <a:prstGeom prst="rect">
                <a:avLst/>
              </a:prstGeom>
              <a:blipFill rotWithShape="1">
                <a:blip r:embed="rId2"/>
                <a:stretch>
                  <a:fillRect l="-142" t="-563" r="-142" b="-53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312728" y="3170541"/>
            <a:ext cx="3612071" cy="2583929"/>
            <a:chOff x="5303" y="3836"/>
            <a:chExt cx="4154" cy="2932"/>
          </a:xfrm>
        </p:grpSpPr>
        <p:pic>
          <p:nvPicPr>
            <p:cNvPr id="10" name="图片 9" descr="图片包含 台球&#10;&#10;已生成高可信度的说明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" y="3836"/>
              <a:ext cx="4154" cy="291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800" y="6099"/>
              <a:ext cx="738" cy="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b)</a:t>
              </a:r>
              <a:endPara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14400" y="5820174"/>
                <a:ext cx="281940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820174"/>
                <a:ext cx="2819400" cy="707886"/>
              </a:xfrm>
              <a:prstGeom prst="rect">
                <a:avLst/>
              </a:prstGeom>
              <a:blipFill rotWithShape="1">
                <a:blip r:embed="rId4"/>
                <a:stretch>
                  <a:fillRect t="-56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715991" y="5844055"/>
                <a:ext cx="2819400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91" y="5844055"/>
                <a:ext cx="28194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3" t="-21" r="1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/>
          </p:cNvSpPr>
          <p:nvPr>
            <p:ph type="title"/>
          </p:nvPr>
        </p:nvSpPr>
        <p:spPr>
          <a:xfrm>
            <a:off x="787400" y="-25400"/>
            <a:ext cx="7886700" cy="55880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Dijkstra 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7508" y="457200"/>
                <a:ext cx="8945245" cy="870751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Dijkstra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算法的执行过程：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）至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 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while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循环在每一次连续迭代后的情形。每个图中灰色的顶点被选作下一次迭代第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行的顶点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f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图是最终结果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8" y="457200"/>
                <a:ext cx="8945245" cy="870751"/>
              </a:xfrm>
              <a:prstGeom prst="rect">
                <a:avLst/>
              </a:prstGeom>
              <a:blipFill rotWithShape="1">
                <a:blip r:embed="rId1"/>
                <a:stretch>
                  <a:fillRect l="-146" t="-1459" r="-138" b="-143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片包含 台球&#10;&#10;已生成极高可信度的说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310640"/>
            <a:ext cx="3248660" cy="22759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14295" y="32762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01388" y="4069296"/>
            <a:ext cx="3450414" cy="2348712"/>
            <a:chOff x="6069" y="6968"/>
            <a:chExt cx="4154" cy="3100"/>
          </a:xfrm>
        </p:grpSpPr>
        <p:pic>
          <p:nvPicPr>
            <p:cNvPr id="336" name="图片 3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9" y="6968"/>
              <a:ext cx="4154" cy="291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8611" y="9341"/>
              <a:ext cx="77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f)</a:t>
              </a:r>
              <a:endPara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0677" y="4097014"/>
            <a:ext cx="3248660" cy="2422288"/>
            <a:chOff x="1515" y="6960"/>
            <a:chExt cx="4178" cy="3057"/>
          </a:xfrm>
        </p:grpSpPr>
        <p:pic>
          <p:nvPicPr>
            <p:cNvPr id="335" name="图片 3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5" y="6960"/>
              <a:ext cx="4178" cy="292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050" y="9290"/>
              <a:ext cx="77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e)</a:t>
              </a:r>
              <a:endPara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334" name="图片 3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653" y="1295400"/>
            <a:ext cx="3450414" cy="241711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61253" y="33557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827517" y="3710757"/>
                <a:ext cx="2819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17" y="3710757"/>
                <a:ext cx="281940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4" t="-113" r="4" b="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4716895" y="3712517"/>
                <a:ext cx="2819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895" y="3712517"/>
                <a:ext cx="2819400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4" t="-77" r="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066800" y="6355631"/>
                <a:ext cx="2819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6355631"/>
                <a:ext cx="28194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138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174337" y="6400800"/>
                <a:ext cx="281940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=∅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37" y="6400800"/>
                <a:ext cx="2819400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13" r="1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465933" y="1741849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19200" y="4583086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74337" y="1750504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57800" y="4469406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93574" y="2847903"/>
            <a:ext cx="874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只会更新没有选中结点的路径之和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 animBg="1"/>
      <p:bldP spid="20" grpId="0" animBg="1"/>
      <p:bldP spid="23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Oval 3"/>
              <p:cNvSpPr>
                <a:spLocks noChangeArrowheads="1"/>
              </p:cNvSpPr>
              <p:nvPr/>
            </p:nvSpPr>
            <p:spPr bwMode="auto">
              <a:xfrm>
                <a:off x="-44942" y="1661280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19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44942" y="1661280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902" t="-1042" r="-907" b="-953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Oval 4"/>
              <p:cNvSpPr>
                <a:spLocks noChangeArrowheads="1"/>
              </p:cNvSpPr>
              <p:nvPr/>
            </p:nvSpPr>
            <p:spPr bwMode="auto">
              <a:xfrm>
                <a:off x="3822208" y="2880480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0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2208" y="2880480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00" t="-1042" r="-907" b="-953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Oval 5"/>
              <p:cNvSpPr>
                <a:spLocks noChangeArrowheads="1"/>
              </p:cNvSpPr>
              <p:nvPr/>
            </p:nvSpPr>
            <p:spPr bwMode="auto">
              <a:xfrm>
                <a:off x="1440958" y="2888417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1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0958" y="2888417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1000" t="-1093" r="-907" b="-100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Oval 6"/>
              <p:cNvSpPr>
                <a:spLocks noChangeArrowheads="1"/>
              </p:cNvSpPr>
              <p:nvPr/>
            </p:nvSpPr>
            <p:spPr bwMode="auto">
              <a:xfrm>
                <a:off x="3817446" y="196017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2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7446" y="196017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49" t="-1093" r="-956" b="-100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Oval 7"/>
              <p:cNvSpPr>
                <a:spLocks noChangeArrowheads="1"/>
              </p:cNvSpPr>
              <p:nvPr/>
            </p:nvSpPr>
            <p:spPr bwMode="auto">
              <a:xfrm>
                <a:off x="1460008" y="196017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3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60008" y="196017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00" t="-1093" r="-907" b="-100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Line 8"/>
          <p:cNvSpPr>
            <a:spLocks noChangeShapeType="1"/>
          </p:cNvSpPr>
          <p:nvPr/>
        </p:nvSpPr>
        <p:spPr bwMode="auto">
          <a:xfrm flipV="1">
            <a:off x="461471" y="710367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>
            <a:off x="520208" y="2197855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>
            <a:off x="1694492" y="799012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Line 14"/>
          <p:cNvSpPr>
            <a:spLocks noChangeShapeType="1"/>
          </p:cNvSpPr>
          <p:nvPr/>
        </p:nvSpPr>
        <p:spPr bwMode="auto">
          <a:xfrm>
            <a:off x="2091833" y="3193217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Line 15"/>
          <p:cNvSpPr>
            <a:spLocks noChangeShapeType="1"/>
          </p:cNvSpPr>
          <p:nvPr/>
        </p:nvSpPr>
        <p:spPr bwMode="auto">
          <a:xfrm>
            <a:off x="2115459" y="514772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Line 16"/>
          <p:cNvSpPr>
            <a:spLocks noChangeShapeType="1"/>
          </p:cNvSpPr>
          <p:nvPr/>
        </p:nvSpPr>
        <p:spPr bwMode="auto">
          <a:xfrm flipV="1">
            <a:off x="2006108" y="696080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Line 17"/>
          <p:cNvSpPr>
            <a:spLocks noChangeShapeType="1"/>
          </p:cNvSpPr>
          <p:nvPr/>
        </p:nvSpPr>
        <p:spPr bwMode="auto">
          <a:xfrm flipH="1" flipV="1">
            <a:off x="605933" y="1981955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Text Box 23"/>
          <p:cNvSpPr txBox="1">
            <a:spLocks noChangeArrowheads="1"/>
          </p:cNvSpPr>
          <p:nvPr/>
        </p:nvSpPr>
        <p:spPr bwMode="auto">
          <a:xfrm>
            <a:off x="529732" y="919917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8" name="Text Box 24"/>
          <p:cNvSpPr txBox="1">
            <a:spLocks noChangeArrowheads="1"/>
          </p:cNvSpPr>
          <p:nvPr/>
        </p:nvSpPr>
        <p:spPr bwMode="auto">
          <a:xfrm>
            <a:off x="2771282" y="-2753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39" name="Text Box 25"/>
          <p:cNvSpPr txBox="1">
            <a:spLocks noChangeArrowheads="1"/>
          </p:cNvSpPr>
          <p:nvPr/>
        </p:nvSpPr>
        <p:spPr bwMode="auto">
          <a:xfrm>
            <a:off x="2681306" y="1343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0" name="Text Box 26"/>
          <p:cNvSpPr txBox="1">
            <a:spLocks noChangeArrowheads="1"/>
          </p:cNvSpPr>
          <p:nvPr/>
        </p:nvSpPr>
        <p:spPr bwMode="auto">
          <a:xfrm>
            <a:off x="2720483" y="312813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2" name="Text Box 29"/>
          <p:cNvSpPr txBox="1">
            <a:spLocks noChangeArrowheads="1"/>
          </p:cNvSpPr>
          <p:nvPr/>
        </p:nvSpPr>
        <p:spPr bwMode="auto">
          <a:xfrm>
            <a:off x="586883" y="245026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3" name="Text Box 30"/>
          <p:cNvSpPr txBox="1">
            <a:spLocks noChangeArrowheads="1"/>
          </p:cNvSpPr>
          <p:nvPr/>
        </p:nvSpPr>
        <p:spPr bwMode="auto">
          <a:xfrm>
            <a:off x="1348090" y="132314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48" name="Text Box 36"/>
          <p:cNvSpPr txBox="1">
            <a:spLocks noChangeArrowheads="1"/>
          </p:cNvSpPr>
          <p:nvPr/>
        </p:nvSpPr>
        <p:spPr bwMode="auto">
          <a:xfrm>
            <a:off x="2939558" y="233438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79" name="Line 13"/>
          <p:cNvSpPr>
            <a:spLocks noChangeShapeType="1"/>
          </p:cNvSpPr>
          <p:nvPr/>
        </p:nvSpPr>
        <p:spPr bwMode="auto">
          <a:xfrm flipV="1">
            <a:off x="4222258" y="816730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Text Box 28"/>
          <p:cNvSpPr txBox="1">
            <a:spLocks noChangeArrowheads="1"/>
          </p:cNvSpPr>
          <p:nvPr/>
        </p:nvSpPr>
        <p:spPr bwMode="auto">
          <a:xfrm>
            <a:off x="4247193" y="151493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1" name="文本框 220"/>
          <p:cNvSpPr txBox="1"/>
          <p:nvPr/>
        </p:nvSpPr>
        <p:spPr>
          <a:xfrm>
            <a:off x="7170523" y="6472288"/>
            <a:ext cx="142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 flipV="1">
            <a:off x="1860058" y="791852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Text Box 30"/>
          <p:cNvSpPr txBox="1">
            <a:spLocks noChangeArrowheads="1"/>
          </p:cNvSpPr>
          <p:nvPr/>
        </p:nvSpPr>
        <p:spPr bwMode="auto">
          <a:xfrm>
            <a:off x="1882059" y="126453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7" name="Line 10"/>
          <p:cNvSpPr>
            <a:spLocks noChangeShapeType="1"/>
          </p:cNvSpPr>
          <p:nvPr/>
        </p:nvSpPr>
        <p:spPr bwMode="auto">
          <a:xfrm>
            <a:off x="4066399" y="823859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Text Box 28"/>
          <p:cNvSpPr txBox="1">
            <a:spLocks noChangeArrowheads="1"/>
          </p:cNvSpPr>
          <p:nvPr/>
        </p:nvSpPr>
        <p:spPr bwMode="auto">
          <a:xfrm>
            <a:off x="3667143" y="151493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Oval 3"/>
              <p:cNvSpPr>
                <a:spLocks noChangeArrowheads="1"/>
              </p:cNvSpPr>
              <p:nvPr/>
            </p:nvSpPr>
            <p:spPr bwMode="auto">
              <a:xfrm>
                <a:off x="4611475" y="4583906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6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1475" y="4583906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994" t="-1100" r="-913" b="-998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Oval 4"/>
              <p:cNvSpPr>
                <a:spLocks noChangeArrowheads="1"/>
              </p:cNvSpPr>
              <p:nvPr/>
            </p:nvSpPr>
            <p:spPr bwMode="auto">
              <a:xfrm>
                <a:off x="8478625" y="5803106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7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8625" y="5803106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994" t="-1100" r="-913" b="-998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Oval 5"/>
              <p:cNvSpPr>
                <a:spLocks noChangeArrowheads="1"/>
              </p:cNvSpPr>
              <p:nvPr/>
            </p:nvSpPr>
            <p:spPr bwMode="auto">
              <a:xfrm>
                <a:off x="6097375" y="5811043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8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7375" y="5811043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994" t="-1048" r="-913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Oval 6"/>
              <p:cNvSpPr>
                <a:spLocks noChangeArrowheads="1"/>
              </p:cNvSpPr>
              <p:nvPr/>
            </p:nvSpPr>
            <p:spPr bwMode="auto">
              <a:xfrm>
                <a:off x="8473863" y="3118643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9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3863" y="3118643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43" t="-1048" r="-962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Oval 7"/>
              <p:cNvSpPr>
                <a:spLocks noChangeArrowheads="1"/>
              </p:cNvSpPr>
              <p:nvPr/>
            </p:nvSpPr>
            <p:spPr bwMode="auto">
              <a:xfrm>
                <a:off x="6116425" y="3118643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6425" y="3118643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994" t="-1048" r="-913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Line 8"/>
          <p:cNvSpPr>
            <a:spLocks noChangeShapeType="1"/>
          </p:cNvSpPr>
          <p:nvPr/>
        </p:nvSpPr>
        <p:spPr bwMode="auto">
          <a:xfrm flipV="1">
            <a:off x="5117888" y="3632993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9"/>
          <p:cNvSpPr>
            <a:spLocks noChangeShapeType="1"/>
          </p:cNvSpPr>
          <p:nvPr/>
        </p:nvSpPr>
        <p:spPr bwMode="auto">
          <a:xfrm>
            <a:off x="5176625" y="5120481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10"/>
          <p:cNvSpPr>
            <a:spLocks noChangeShapeType="1"/>
          </p:cNvSpPr>
          <p:nvPr/>
        </p:nvSpPr>
        <p:spPr bwMode="auto">
          <a:xfrm>
            <a:off x="6350909" y="372163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14"/>
          <p:cNvSpPr>
            <a:spLocks noChangeShapeType="1"/>
          </p:cNvSpPr>
          <p:nvPr/>
        </p:nvSpPr>
        <p:spPr bwMode="auto">
          <a:xfrm>
            <a:off x="6748250" y="6115843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15"/>
          <p:cNvSpPr>
            <a:spLocks noChangeShapeType="1"/>
          </p:cNvSpPr>
          <p:nvPr/>
        </p:nvSpPr>
        <p:spPr bwMode="auto">
          <a:xfrm>
            <a:off x="6771876" y="3437398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 flipV="1">
            <a:off x="6662525" y="3618706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17"/>
          <p:cNvSpPr>
            <a:spLocks noChangeShapeType="1"/>
          </p:cNvSpPr>
          <p:nvPr/>
        </p:nvSpPr>
        <p:spPr bwMode="auto">
          <a:xfrm flipH="1" flipV="1">
            <a:off x="5262350" y="4904581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Text Box 23"/>
          <p:cNvSpPr txBox="1">
            <a:spLocks noChangeArrowheads="1"/>
          </p:cNvSpPr>
          <p:nvPr/>
        </p:nvSpPr>
        <p:spPr bwMode="auto">
          <a:xfrm>
            <a:off x="5186149" y="3842543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9" name="Text Box 24"/>
          <p:cNvSpPr txBox="1">
            <a:spLocks noChangeArrowheads="1"/>
          </p:cNvSpPr>
          <p:nvPr/>
        </p:nvSpPr>
        <p:spPr bwMode="auto">
          <a:xfrm>
            <a:off x="7427699" y="2919873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0" name="Text Box 25"/>
          <p:cNvSpPr txBox="1">
            <a:spLocks noChangeArrowheads="1"/>
          </p:cNvSpPr>
          <p:nvPr/>
        </p:nvSpPr>
        <p:spPr bwMode="auto">
          <a:xfrm>
            <a:off x="7337723" y="4266587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1" name="Text Box 26"/>
          <p:cNvSpPr txBox="1">
            <a:spLocks noChangeArrowheads="1"/>
          </p:cNvSpPr>
          <p:nvPr/>
        </p:nvSpPr>
        <p:spPr bwMode="auto">
          <a:xfrm>
            <a:off x="7376900" y="605075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2" name="Text Box 29"/>
          <p:cNvSpPr txBox="1">
            <a:spLocks noChangeArrowheads="1"/>
          </p:cNvSpPr>
          <p:nvPr/>
        </p:nvSpPr>
        <p:spPr bwMode="auto">
          <a:xfrm>
            <a:off x="5243300" y="537289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6004507" y="424576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4" name="Text Box 36"/>
          <p:cNvSpPr txBox="1">
            <a:spLocks noChangeArrowheads="1"/>
          </p:cNvSpPr>
          <p:nvPr/>
        </p:nvSpPr>
        <p:spPr bwMode="auto">
          <a:xfrm>
            <a:off x="7595975" y="525700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5" name="Line 13"/>
          <p:cNvSpPr>
            <a:spLocks noChangeShapeType="1"/>
          </p:cNvSpPr>
          <p:nvPr/>
        </p:nvSpPr>
        <p:spPr bwMode="auto">
          <a:xfrm flipV="1">
            <a:off x="8878675" y="3739356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Text Box 28"/>
          <p:cNvSpPr txBox="1">
            <a:spLocks noChangeArrowheads="1"/>
          </p:cNvSpPr>
          <p:nvPr/>
        </p:nvSpPr>
        <p:spPr bwMode="auto">
          <a:xfrm>
            <a:off x="8819283" y="444738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7" name="Line 13"/>
          <p:cNvSpPr>
            <a:spLocks noChangeShapeType="1"/>
          </p:cNvSpPr>
          <p:nvPr/>
        </p:nvSpPr>
        <p:spPr bwMode="auto">
          <a:xfrm flipV="1">
            <a:off x="6516475" y="3714478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Text Box 30"/>
          <p:cNvSpPr txBox="1">
            <a:spLocks noChangeArrowheads="1"/>
          </p:cNvSpPr>
          <p:nvPr/>
        </p:nvSpPr>
        <p:spPr bwMode="auto">
          <a:xfrm>
            <a:off x="6538476" y="418716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27" name="Line 10"/>
          <p:cNvSpPr>
            <a:spLocks noChangeShapeType="1"/>
          </p:cNvSpPr>
          <p:nvPr/>
        </p:nvSpPr>
        <p:spPr bwMode="auto">
          <a:xfrm>
            <a:off x="8722816" y="3746485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Text Box 28"/>
          <p:cNvSpPr txBox="1">
            <a:spLocks noChangeArrowheads="1"/>
          </p:cNvSpPr>
          <p:nvPr/>
        </p:nvSpPr>
        <p:spPr bwMode="auto">
          <a:xfrm>
            <a:off x="8323560" y="443755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 Box 19"/>
              <p:cNvSpPr txBox="1">
                <a:spLocks noChangeArrowheads="1"/>
              </p:cNvSpPr>
              <p:nvPr/>
            </p:nvSpPr>
            <p:spPr bwMode="auto">
              <a:xfrm>
                <a:off x="6132147" y="2654284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5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2147" y="2654284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28" t="-106" r="2" b="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7"/>
              <p:cNvSpPr>
                <a:spLocks noChangeArrowheads="1"/>
              </p:cNvSpPr>
              <p:nvPr/>
            </p:nvSpPr>
            <p:spPr bwMode="auto">
              <a:xfrm>
                <a:off x="6108300" y="311546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6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8300" y="3115469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1014" t="-1049" r="-893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 Box 20"/>
              <p:cNvSpPr txBox="1">
                <a:spLocks noChangeArrowheads="1"/>
              </p:cNvSpPr>
              <p:nvPr/>
            </p:nvSpPr>
            <p:spPr bwMode="auto">
              <a:xfrm>
                <a:off x="8479269" y="2616472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0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9269" y="2616472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22" t="-47" r="57" b="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Oval 6"/>
          <p:cNvSpPr>
            <a:spLocks noChangeArrowheads="1"/>
          </p:cNvSpPr>
          <p:nvPr/>
        </p:nvSpPr>
        <p:spPr bwMode="auto">
          <a:xfrm>
            <a:off x="8473491" y="3115469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 Box 21"/>
              <p:cNvSpPr txBox="1">
                <a:spLocks noChangeArrowheads="1"/>
              </p:cNvSpPr>
              <p:nvPr/>
            </p:nvSpPr>
            <p:spPr bwMode="auto">
              <a:xfrm>
                <a:off x="6108289" y="6266175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8289" y="6266175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43" t="-108" r="88" b="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5"/>
          <p:cNvSpPr>
            <a:spLocks noChangeArrowheads="1"/>
          </p:cNvSpPr>
          <p:nvPr/>
        </p:nvSpPr>
        <p:spPr bwMode="auto">
          <a:xfrm>
            <a:off x="6104519" y="5809498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 Box 22"/>
              <p:cNvSpPr txBox="1">
                <a:spLocks noChangeArrowheads="1"/>
              </p:cNvSpPr>
              <p:nvPr/>
            </p:nvSpPr>
            <p:spPr bwMode="auto">
              <a:xfrm>
                <a:off x="8495863" y="6295803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4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5863" y="6295803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40" t="-71" r="93" b="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Oval 4"/>
          <p:cNvSpPr>
            <a:spLocks noChangeArrowheads="1"/>
          </p:cNvSpPr>
          <p:nvPr/>
        </p:nvSpPr>
        <p:spPr bwMode="auto">
          <a:xfrm>
            <a:off x="8485769" y="580310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 Box 18"/>
              <p:cNvSpPr txBox="1">
                <a:spLocks noChangeArrowheads="1"/>
              </p:cNvSpPr>
              <p:nvPr/>
            </p:nvSpPr>
            <p:spPr bwMode="auto">
              <a:xfrm>
                <a:off x="4599341" y="4063467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6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9341" y="4063467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7" t="-17" r="71" b="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Oval 3"/>
          <p:cNvSpPr>
            <a:spLocks noChangeArrowheads="1"/>
          </p:cNvSpPr>
          <p:nvPr/>
        </p:nvSpPr>
        <p:spPr bwMode="auto">
          <a:xfrm>
            <a:off x="4603713" y="4582377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文本框 290"/>
              <p:cNvSpPr txBox="1"/>
              <p:nvPr/>
            </p:nvSpPr>
            <p:spPr>
              <a:xfrm>
                <a:off x="3253756" y="5781078"/>
                <a:ext cx="2424345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=∅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={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91" name="文本框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56" y="5781078"/>
                <a:ext cx="2424345" cy="707886"/>
              </a:xfrm>
              <a:prstGeom prst="rect">
                <a:avLst/>
              </a:prstGeom>
              <a:blipFill rotWithShape="1">
                <a:blip r:embed="rId12"/>
                <a:stretch>
                  <a:fillRect l="-1" t="-5" r="23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 animBg="1"/>
      <p:bldP spid="116" grpId="0"/>
      <p:bldP spid="117" grpId="0" animBg="1"/>
      <p:bldP spid="118" grpId="0"/>
      <p:bldP spid="127" grpId="0" animBg="1"/>
      <p:bldP spid="132" grpId="0"/>
      <p:bldP spid="135" grpId="0"/>
      <p:bldP spid="136" grpId="0" animBg="1"/>
      <p:bldP spid="150" grpId="0"/>
      <p:bldP spid="151" grpId="0" animBg="1"/>
      <p:bldP spid="152" grpId="0"/>
      <p:bldP spid="153" grpId="0" animBg="1"/>
      <p:bldP spid="154" grpId="0"/>
      <p:bldP spid="155" grpId="0" animBg="1"/>
      <p:bldP spid="156" grpId="0"/>
      <p:bldP spid="157" grpId="0" animBg="1"/>
      <p:bldP spid="2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124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02931" y="1600200"/>
                <a:ext cx="8534400" cy="1309741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问题：给定一个边加权的有向图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，找到从给定源结点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到另一个结点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的最短路径。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5124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931" y="1600200"/>
                <a:ext cx="8534400" cy="1309741"/>
              </a:xfrm>
              <a:blipFill rotWithShape="1">
                <a:blip r:embed="rId1"/>
                <a:stretch>
                  <a:fillRect l="-149" t="-970" r="-148" b="-123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81" name="Rectangle 2"/>
          <p:cNvSpPr>
            <a:spLocks noGrp="1"/>
          </p:cNvSpPr>
          <p:nvPr/>
        </p:nvSpPr>
        <p:spPr>
          <a:xfrm>
            <a:off x="-2149" y="304800"/>
            <a:ext cx="9143998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kern="1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单源最短路径</a:t>
            </a:r>
            <a:endParaRPr lang="zh-CN" altLang="en-US" sz="3600" kern="12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Rectangle 2"/>
          <p:cNvSpPr/>
          <p:nvPr/>
        </p:nvSpPr>
        <p:spPr bwMode="auto">
          <a:xfrm>
            <a:off x="6673289" y="5510055"/>
            <a:ext cx="1525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39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97472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Segoe UI Semilight" panose="020B0402040204020203" pitchFamily="34" charset="0"/>
              </a:defRPr>
            </a:lvl2pPr>
            <a:lvl3pPr marL="162433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3pPr>
            <a:lvl4pPr marL="227520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 marL="292608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5pPr>
            <a:lvl6pPr marL="33832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6pPr>
            <a:lvl7pPr marL="38404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7pPr>
            <a:lvl8pPr marL="42976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8pPr>
            <a:lvl9pPr marL="47548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/>
              <a:t>Shanghai</a:t>
            </a:r>
            <a:endParaRPr lang="en-US" altLang="zh-CN" sz="3000" dirty="0"/>
          </a:p>
        </p:txBody>
      </p:sp>
      <p:sp>
        <p:nvSpPr>
          <p:cNvPr id="8" name="Rectangle 3"/>
          <p:cNvSpPr/>
          <p:nvPr/>
        </p:nvSpPr>
        <p:spPr bwMode="auto">
          <a:xfrm>
            <a:off x="4890059" y="3121130"/>
            <a:ext cx="17748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39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97472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Segoe UI Semilight" panose="020B0402040204020203" pitchFamily="34" charset="0"/>
              </a:defRPr>
            </a:lvl2pPr>
            <a:lvl3pPr marL="162433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3pPr>
            <a:lvl4pPr marL="227520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 marL="292608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5pPr>
            <a:lvl6pPr marL="33832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6pPr>
            <a:lvl7pPr marL="38404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7pPr>
            <a:lvl8pPr marL="42976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8pPr>
            <a:lvl9pPr marL="47548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/>
              <a:t>Beijing</a:t>
            </a:r>
            <a:endParaRPr lang="en-US" altLang="zh-CN" sz="3000" dirty="0"/>
          </a:p>
        </p:txBody>
      </p:sp>
      <p:sp>
        <p:nvSpPr>
          <p:cNvPr id="9" name="Rectangle 4"/>
          <p:cNvSpPr/>
          <p:nvPr/>
        </p:nvSpPr>
        <p:spPr bwMode="auto">
          <a:xfrm>
            <a:off x="5037189" y="6400800"/>
            <a:ext cx="1917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39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97472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Segoe UI Semilight" panose="020B0402040204020203" pitchFamily="34" charset="0"/>
              </a:defRPr>
            </a:lvl2pPr>
            <a:lvl3pPr marL="162433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3pPr>
            <a:lvl4pPr marL="227520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 marL="292608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5pPr>
            <a:lvl6pPr marL="33832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6pPr>
            <a:lvl7pPr marL="38404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7pPr>
            <a:lvl8pPr marL="42976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8pPr>
            <a:lvl9pPr marL="47548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/>
              <a:t>Guangzhou</a:t>
            </a:r>
            <a:endParaRPr lang="en-US" altLang="zh-CN" sz="3000" dirty="0"/>
          </a:p>
        </p:txBody>
      </p:sp>
      <p:sp>
        <p:nvSpPr>
          <p:cNvPr id="10" name="Rectangle 5"/>
          <p:cNvSpPr/>
          <p:nvPr/>
        </p:nvSpPr>
        <p:spPr bwMode="auto">
          <a:xfrm>
            <a:off x="7381732" y="4209998"/>
            <a:ext cx="1444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39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97472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Segoe UI Semilight" panose="020B0402040204020203" pitchFamily="34" charset="0"/>
              </a:defRPr>
            </a:lvl2pPr>
            <a:lvl3pPr marL="162433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3pPr>
            <a:lvl4pPr marL="227520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 marL="292608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5pPr>
            <a:lvl6pPr marL="33832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6pPr>
            <a:lvl7pPr marL="38404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7pPr>
            <a:lvl8pPr marL="42976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8pPr>
            <a:lvl9pPr marL="47548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/>
              <a:t>Qingdao</a:t>
            </a:r>
            <a:endParaRPr lang="en-US" altLang="zh-CN" sz="3000" dirty="0"/>
          </a:p>
        </p:txBody>
      </p:sp>
      <p:sp>
        <p:nvSpPr>
          <p:cNvPr id="12" name="Rectangle 6"/>
          <p:cNvSpPr/>
          <p:nvPr/>
        </p:nvSpPr>
        <p:spPr bwMode="auto">
          <a:xfrm>
            <a:off x="2565401" y="4313342"/>
            <a:ext cx="931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1425"/>
              </a:spcBef>
              <a:buFont typeface="Arial" panose="020B0604020202020204" pitchFamily="34" charset="0"/>
              <a:buChar char="•"/>
              <a:defRPr sz="3900">
                <a:solidFill>
                  <a:schemeClr val="tx1"/>
                </a:solidFill>
                <a:latin typeface="Segoe UI Semilight" panose="020B0402040204020203" pitchFamily="34" charset="0"/>
              </a:defRPr>
            </a:lvl1pPr>
            <a:lvl2pPr marL="97472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3400">
                <a:solidFill>
                  <a:schemeClr val="tx1"/>
                </a:solidFill>
                <a:latin typeface="Segoe UI Semilight" panose="020B0402040204020203" pitchFamily="34" charset="0"/>
              </a:defRPr>
            </a:lvl2pPr>
            <a:lvl3pPr marL="162433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Segoe UI Semilight" panose="020B0402040204020203" pitchFamily="34" charset="0"/>
              </a:defRPr>
            </a:lvl3pPr>
            <a:lvl4pPr marL="2275205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4pPr>
            <a:lvl5pPr marL="2926080" indent="-323850">
              <a:lnSpc>
                <a:spcPct val="90000"/>
              </a:lnSpc>
              <a:spcBef>
                <a:spcPts val="715"/>
              </a:spcBef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5pPr>
            <a:lvl6pPr marL="33832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6pPr>
            <a:lvl7pPr marL="38404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7pPr>
            <a:lvl8pPr marL="42976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8pPr>
            <a:lvl9pPr marL="4754880" indent="-323850" eaLnBrk="0" fontAlgn="base" hangingPunct="0">
              <a:lnSpc>
                <a:spcPct val="90000"/>
              </a:lnSpc>
              <a:spcBef>
                <a:spcPts val="71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500">
                <a:solidFill>
                  <a:schemeClr val="tx1"/>
                </a:solidFill>
                <a:latin typeface="Segoe UI Semilight" panose="020B04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dirty="0"/>
              <a:t>Lhasa</a:t>
            </a:r>
            <a:endParaRPr lang="en-US" altLang="zh-CN" sz="3000" dirty="0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3492968" y="4659780"/>
            <a:ext cx="3669832" cy="878214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dirty="0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rot="10800000" flipH="1">
            <a:off x="6096000" y="6003985"/>
            <a:ext cx="1266126" cy="467821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5747309" y="3725968"/>
            <a:ext cx="1632272" cy="1760432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 flipH="1">
            <a:off x="7696199" y="4670373"/>
            <a:ext cx="443703" cy="816027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>
            <a:off x="5899709" y="3675168"/>
            <a:ext cx="2025091" cy="572877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 rot="10800000" flipH="1">
            <a:off x="3447022" y="3623575"/>
            <a:ext cx="1817313" cy="77380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dirty="0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5544108" y="3675168"/>
            <a:ext cx="138819" cy="2797280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" name="Oval 3"/>
              <p:cNvSpPr>
                <a:spLocks noChangeArrowheads="1"/>
              </p:cNvSpPr>
              <p:nvPr/>
            </p:nvSpPr>
            <p:spPr bwMode="auto">
              <a:xfrm>
                <a:off x="103842" y="1771685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9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842" y="1771685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1030" t="-1029" r="-975" b="-96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Oval 4"/>
              <p:cNvSpPr>
                <a:spLocks noChangeArrowheads="1"/>
              </p:cNvSpPr>
              <p:nvPr/>
            </p:nvSpPr>
            <p:spPr bwMode="auto">
              <a:xfrm>
                <a:off x="3970992" y="2990885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0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0992" y="2990885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30" t="-1029" r="-975" b="-96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Oval 5"/>
              <p:cNvSpPr>
                <a:spLocks noChangeArrowheads="1"/>
              </p:cNvSpPr>
              <p:nvPr/>
            </p:nvSpPr>
            <p:spPr bwMode="auto">
              <a:xfrm>
                <a:off x="1589742" y="2998822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1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9742" y="2998822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1030" t="-1080" r="-975" b="-10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Oval 6"/>
              <p:cNvSpPr>
                <a:spLocks noChangeArrowheads="1"/>
              </p:cNvSpPr>
              <p:nvPr/>
            </p:nvSpPr>
            <p:spPr bwMode="auto">
              <a:xfrm>
                <a:off x="3966230" y="306422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2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6230" y="306422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981" t="-1080" r="-926" b="-10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Oval 7"/>
              <p:cNvSpPr>
                <a:spLocks noChangeArrowheads="1"/>
              </p:cNvSpPr>
              <p:nvPr/>
            </p:nvSpPr>
            <p:spPr bwMode="auto">
              <a:xfrm>
                <a:off x="1608792" y="306422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3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8792" y="306422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30" t="-1080" r="-975" b="-10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Line 8"/>
          <p:cNvSpPr>
            <a:spLocks noChangeShapeType="1"/>
          </p:cNvSpPr>
          <p:nvPr/>
        </p:nvSpPr>
        <p:spPr bwMode="auto">
          <a:xfrm flipV="1">
            <a:off x="610255" y="820772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Line 9"/>
          <p:cNvSpPr>
            <a:spLocks noChangeShapeType="1"/>
          </p:cNvSpPr>
          <p:nvPr/>
        </p:nvSpPr>
        <p:spPr bwMode="auto">
          <a:xfrm>
            <a:off x="668992" y="2308260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10"/>
          <p:cNvSpPr>
            <a:spLocks noChangeShapeType="1"/>
          </p:cNvSpPr>
          <p:nvPr/>
        </p:nvSpPr>
        <p:spPr bwMode="auto">
          <a:xfrm>
            <a:off x="1843276" y="909417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14"/>
          <p:cNvSpPr>
            <a:spLocks noChangeShapeType="1"/>
          </p:cNvSpPr>
          <p:nvPr/>
        </p:nvSpPr>
        <p:spPr bwMode="auto">
          <a:xfrm>
            <a:off x="2240617" y="3303622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15"/>
          <p:cNvSpPr>
            <a:spLocks noChangeShapeType="1"/>
          </p:cNvSpPr>
          <p:nvPr/>
        </p:nvSpPr>
        <p:spPr bwMode="auto">
          <a:xfrm>
            <a:off x="2264243" y="625177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6"/>
          <p:cNvSpPr>
            <a:spLocks noChangeShapeType="1"/>
          </p:cNvSpPr>
          <p:nvPr/>
        </p:nvSpPr>
        <p:spPr bwMode="auto">
          <a:xfrm flipV="1">
            <a:off x="2154892" y="806485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7"/>
          <p:cNvSpPr>
            <a:spLocks noChangeShapeType="1"/>
          </p:cNvSpPr>
          <p:nvPr/>
        </p:nvSpPr>
        <p:spPr bwMode="auto">
          <a:xfrm flipH="1" flipV="1">
            <a:off x="754717" y="2092360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Text Box 23"/>
          <p:cNvSpPr txBox="1">
            <a:spLocks noChangeArrowheads="1"/>
          </p:cNvSpPr>
          <p:nvPr/>
        </p:nvSpPr>
        <p:spPr bwMode="auto">
          <a:xfrm>
            <a:off x="678516" y="1030322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2" name="Text Box 24"/>
          <p:cNvSpPr txBox="1">
            <a:spLocks noChangeArrowheads="1"/>
          </p:cNvSpPr>
          <p:nvPr/>
        </p:nvSpPr>
        <p:spPr bwMode="auto">
          <a:xfrm>
            <a:off x="2920066" y="107652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3" name="Text Box 25"/>
          <p:cNvSpPr txBox="1">
            <a:spLocks noChangeArrowheads="1"/>
          </p:cNvSpPr>
          <p:nvPr/>
        </p:nvSpPr>
        <p:spPr bwMode="auto">
          <a:xfrm>
            <a:off x="2830090" y="1454366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4" name="Text Box 26"/>
          <p:cNvSpPr txBox="1">
            <a:spLocks noChangeArrowheads="1"/>
          </p:cNvSpPr>
          <p:nvPr/>
        </p:nvSpPr>
        <p:spPr bwMode="auto">
          <a:xfrm>
            <a:off x="2869267" y="323853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5" name="Text Box 29"/>
          <p:cNvSpPr txBox="1">
            <a:spLocks noChangeArrowheads="1"/>
          </p:cNvSpPr>
          <p:nvPr/>
        </p:nvSpPr>
        <p:spPr bwMode="auto">
          <a:xfrm>
            <a:off x="735667" y="256067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6" name="Text Box 30"/>
          <p:cNvSpPr txBox="1">
            <a:spLocks noChangeArrowheads="1"/>
          </p:cNvSpPr>
          <p:nvPr/>
        </p:nvSpPr>
        <p:spPr bwMode="auto">
          <a:xfrm>
            <a:off x="1496874" y="143354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7" name="Text Box 36"/>
          <p:cNvSpPr txBox="1">
            <a:spLocks noChangeArrowheads="1"/>
          </p:cNvSpPr>
          <p:nvPr/>
        </p:nvSpPr>
        <p:spPr bwMode="auto">
          <a:xfrm>
            <a:off x="3088342" y="244478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88" name="Line 13"/>
          <p:cNvSpPr>
            <a:spLocks noChangeShapeType="1"/>
          </p:cNvSpPr>
          <p:nvPr/>
        </p:nvSpPr>
        <p:spPr bwMode="auto">
          <a:xfrm flipV="1">
            <a:off x="4371042" y="92713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Text Box 28"/>
          <p:cNvSpPr txBox="1">
            <a:spLocks noChangeArrowheads="1"/>
          </p:cNvSpPr>
          <p:nvPr/>
        </p:nvSpPr>
        <p:spPr bwMode="auto">
          <a:xfrm>
            <a:off x="4311650" y="163516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0" name="Line 13"/>
          <p:cNvSpPr>
            <a:spLocks noChangeShapeType="1"/>
          </p:cNvSpPr>
          <p:nvPr/>
        </p:nvSpPr>
        <p:spPr bwMode="auto">
          <a:xfrm flipV="1">
            <a:off x="2008842" y="902257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Text Box 30"/>
          <p:cNvSpPr txBox="1">
            <a:spLocks noChangeArrowheads="1"/>
          </p:cNvSpPr>
          <p:nvPr/>
        </p:nvSpPr>
        <p:spPr bwMode="auto">
          <a:xfrm>
            <a:off x="2030843" y="137494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92" name="Line 10"/>
          <p:cNvSpPr>
            <a:spLocks noChangeShapeType="1"/>
          </p:cNvSpPr>
          <p:nvPr/>
        </p:nvSpPr>
        <p:spPr bwMode="auto">
          <a:xfrm>
            <a:off x="4215183" y="934264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Text Box 28"/>
          <p:cNvSpPr txBox="1">
            <a:spLocks noChangeArrowheads="1"/>
          </p:cNvSpPr>
          <p:nvPr/>
        </p:nvSpPr>
        <p:spPr bwMode="auto">
          <a:xfrm>
            <a:off x="3815927" y="162533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 Box 19"/>
              <p:cNvSpPr txBox="1">
                <a:spLocks noChangeArrowheads="1"/>
              </p:cNvSpPr>
              <p:nvPr/>
            </p:nvSpPr>
            <p:spPr bwMode="auto">
              <a:xfrm>
                <a:off x="1624514" y="-157937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4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4514" y="-157937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40" t="78" r="53" b="2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7"/>
              <p:cNvSpPr>
                <a:spLocks noChangeArrowheads="1"/>
              </p:cNvSpPr>
              <p:nvPr/>
            </p:nvSpPr>
            <p:spPr bwMode="auto">
              <a:xfrm>
                <a:off x="1600667" y="30324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5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667" y="303248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1050" t="-1080" r="-955" b="-10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 Box 20"/>
              <p:cNvSpPr txBox="1">
                <a:spLocks noChangeArrowheads="1"/>
              </p:cNvSpPr>
              <p:nvPr/>
            </p:nvSpPr>
            <p:spPr bwMode="auto">
              <a:xfrm>
                <a:off x="3823348" y="-195749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3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3348" y="-195749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3" t="29" r="37" b="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6"/>
          <p:cNvSpPr>
            <a:spLocks noChangeArrowheads="1"/>
          </p:cNvSpPr>
          <p:nvPr/>
        </p:nvSpPr>
        <p:spPr bwMode="auto">
          <a:xfrm>
            <a:off x="3965858" y="303248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 Box 21"/>
              <p:cNvSpPr txBox="1">
                <a:spLocks noChangeArrowheads="1"/>
              </p:cNvSpPr>
              <p:nvPr/>
            </p:nvSpPr>
            <p:spPr bwMode="auto">
              <a:xfrm>
                <a:off x="1600656" y="3453954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1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656" y="3453954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87" t="-32" r="11" b="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Oval 5"/>
          <p:cNvSpPr>
            <a:spLocks noChangeArrowheads="1"/>
          </p:cNvSpPr>
          <p:nvPr/>
        </p:nvSpPr>
        <p:spPr bwMode="auto">
          <a:xfrm>
            <a:off x="1596886" y="2997277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 Box 22"/>
              <p:cNvSpPr txBox="1">
                <a:spLocks noChangeArrowheads="1"/>
              </p:cNvSpPr>
              <p:nvPr/>
            </p:nvSpPr>
            <p:spPr bwMode="auto">
              <a:xfrm>
                <a:off x="3988230" y="3483582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5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8230" y="3483582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87" t="-104" r="11" b="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Oval 4"/>
          <p:cNvSpPr>
            <a:spLocks noChangeArrowheads="1"/>
          </p:cNvSpPr>
          <p:nvPr/>
        </p:nvSpPr>
        <p:spPr bwMode="auto">
          <a:xfrm>
            <a:off x="3978136" y="2990885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 Box 18"/>
              <p:cNvSpPr txBox="1">
                <a:spLocks noChangeArrowheads="1"/>
              </p:cNvSpPr>
              <p:nvPr/>
            </p:nvSpPr>
            <p:spPr bwMode="auto">
              <a:xfrm>
                <a:off x="91708" y="1251246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7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708" y="1251246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55" t="-51" r="119" b="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Oval 3"/>
          <p:cNvSpPr>
            <a:spLocks noChangeArrowheads="1"/>
          </p:cNvSpPr>
          <p:nvPr/>
        </p:nvSpPr>
        <p:spPr bwMode="auto">
          <a:xfrm>
            <a:off x="96080" y="177015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本框 157"/>
              <p:cNvSpPr txBox="1"/>
              <p:nvPr/>
            </p:nvSpPr>
            <p:spPr>
              <a:xfrm>
                <a:off x="791781" y="4138166"/>
                <a:ext cx="301238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8" name="文本框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1" y="4138166"/>
                <a:ext cx="3012385" cy="400110"/>
              </a:xfrm>
              <a:prstGeom prst="rect">
                <a:avLst/>
              </a:prstGeom>
              <a:blipFill rotWithShape="1">
                <a:blip r:embed="rId12"/>
                <a:stretch>
                  <a:fillRect l="-19" t="-126" r="17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Line 9"/>
          <p:cNvSpPr>
            <a:spLocks noChangeShapeType="1"/>
          </p:cNvSpPr>
          <p:nvPr/>
        </p:nvSpPr>
        <p:spPr bwMode="auto">
          <a:xfrm>
            <a:off x="668992" y="2316627"/>
            <a:ext cx="981075" cy="79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Line 8"/>
          <p:cNvSpPr>
            <a:spLocks noChangeShapeType="1"/>
          </p:cNvSpPr>
          <p:nvPr/>
        </p:nvSpPr>
        <p:spPr bwMode="auto">
          <a:xfrm flipV="1">
            <a:off x="617399" y="828463"/>
            <a:ext cx="1082675" cy="9969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Oval 5"/>
          <p:cNvSpPr>
            <a:spLocks noChangeArrowheads="1"/>
          </p:cNvSpPr>
          <p:nvPr/>
        </p:nvSpPr>
        <p:spPr bwMode="auto">
          <a:xfrm>
            <a:off x="1596886" y="3006608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Oval 7"/>
              <p:cNvSpPr>
                <a:spLocks noChangeArrowheads="1"/>
              </p:cNvSpPr>
              <p:nvPr/>
            </p:nvSpPr>
            <p:spPr bwMode="auto">
              <a:xfrm>
                <a:off x="1608792" y="295682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𝟏𝟎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2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8792" y="295682"/>
                <a:ext cx="649288" cy="620713"/>
              </a:xfrm>
              <a:prstGeom prst="ellipse">
                <a:avLst/>
              </a:prstGeom>
              <a:blipFill rotWithShape="1">
                <a:blip r:embed="rId13"/>
                <a:stretch>
                  <a:fillRect l="-1030" t="-1089" r="-975" b="-1009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本框 162"/>
          <p:cNvSpPr txBox="1"/>
          <p:nvPr/>
        </p:nvSpPr>
        <p:spPr>
          <a:xfrm>
            <a:off x="2659723" y="3619382"/>
            <a:ext cx="102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Oval 3"/>
              <p:cNvSpPr>
                <a:spLocks noChangeArrowheads="1"/>
              </p:cNvSpPr>
              <p:nvPr/>
            </p:nvSpPr>
            <p:spPr bwMode="auto">
              <a:xfrm>
                <a:off x="4576899" y="4048493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6899" y="4048493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1048" t="-1082" r="-957" b="-1015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Oval 4"/>
              <p:cNvSpPr>
                <a:spLocks noChangeArrowheads="1"/>
              </p:cNvSpPr>
              <p:nvPr/>
            </p:nvSpPr>
            <p:spPr bwMode="auto">
              <a:xfrm>
                <a:off x="8444049" y="5267693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44049" y="5267693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48" t="-1082" r="-957" b="-1015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Oval 5"/>
              <p:cNvSpPr>
                <a:spLocks noChangeArrowheads="1"/>
              </p:cNvSpPr>
              <p:nvPr/>
            </p:nvSpPr>
            <p:spPr bwMode="auto">
              <a:xfrm>
                <a:off x="6062799" y="5275630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2799" y="5275630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1048" t="-1031" r="-957" b="-96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Oval 6"/>
              <p:cNvSpPr>
                <a:spLocks noChangeArrowheads="1"/>
              </p:cNvSpPr>
              <p:nvPr/>
            </p:nvSpPr>
            <p:spPr bwMode="auto">
              <a:xfrm>
                <a:off x="8439287" y="2583230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39287" y="2583230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999" t="-1031" r="-908" b="-96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Oval 7"/>
              <p:cNvSpPr>
                <a:spLocks noChangeArrowheads="1"/>
              </p:cNvSpPr>
              <p:nvPr/>
            </p:nvSpPr>
            <p:spPr bwMode="auto">
              <a:xfrm>
                <a:off x="6081849" y="2583230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1849" y="2583230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48" t="-1031" r="-957" b="-96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Line 8"/>
          <p:cNvSpPr>
            <a:spLocks noChangeShapeType="1"/>
          </p:cNvSpPr>
          <p:nvPr/>
        </p:nvSpPr>
        <p:spPr bwMode="auto">
          <a:xfrm flipV="1">
            <a:off x="5083312" y="3097580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Line 9"/>
          <p:cNvSpPr>
            <a:spLocks noChangeShapeType="1"/>
          </p:cNvSpPr>
          <p:nvPr/>
        </p:nvSpPr>
        <p:spPr bwMode="auto">
          <a:xfrm>
            <a:off x="5142049" y="4585068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Line 10"/>
          <p:cNvSpPr>
            <a:spLocks noChangeShapeType="1"/>
          </p:cNvSpPr>
          <p:nvPr/>
        </p:nvSpPr>
        <p:spPr bwMode="auto">
          <a:xfrm>
            <a:off x="6316333" y="3186225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2" name="Line 14"/>
          <p:cNvSpPr>
            <a:spLocks noChangeShapeType="1"/>
          </p:cNvSpPr>
          <p:nvPr/>
        </p:nvSpPr>
        <p:spPr bwMode="auto">
          <a:xfrm>
            <a:off x="6713674" y="5580430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3" name="Line 15"/>
          <p:cNvSpPr>
            <a:spLocks noChangeShapeType="1"/>
          </p:cNvSpPr>
          <p:nvPr/>
        </p:nvSpPr>
        <p:spPr bwMode="auto">
          <a:xfrm>
            <a:off x="6737300" y="2901985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" name="Line 16"/>
          <p:cNvSpPr>
            <a:spLocks noChangeShapeType="1"/>
          </p:cNvSpPr>
          <p:nvPr/>
        </p:nvSpPr>
        <p:spPr bwMode="auto">
          <a:xfrm flipV="1">
            <a:off x="6627949" y="3083293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" name="Line 17"/>
          <p:cNvSpPr>
            <a:spLocks noChangeShapeType="1"/>
          </p:cNvSpPr>
          <p:nvPr/>
        </p:nvSpPr>
        <p:spPr bwMode="auto">
          <a:xfrm flipH="1" flipV="1">
            <a:off x="5227774" y="4369168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" name="Text Box 23"/>
          <p:cNvSpPr txBox="1">
            <a:spLocks noChangeArrowheads="1"/>
          </p:cNvSpPr>
          <p:nvPr/>
        </p:nvSpPr>
        <p:spPr bwMode="auto">
          <a:xfrm>
            <a:off x="5151573" y="3307130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77" name="Text Box 24"/>
          <p:cNvSpPr txBox="1">
            <a:spLocks noChangeArrowheads="1"/>
          </p:cNvSpPr>
          <p:nvPr/>
        </p:nvSpPr>
        <p:spPr bwMode="auto">
          <a:xfrm>
            <a:off x="7393123" y="2384460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78" name="Text Box 25"/>
          <p:cNvSpPr txBox="1">
            <a:spLocks noChangeArrowheads="1"/>
          </p:cNvSpPr>
          <p:nvPr/>
        </p:nvSpPr>
        <p:spPr bwMode="auto">
          <a:xfrm>
            <a:off x="7303147" y="3731174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1" name="Text Box 26"/>
          <p:cNvSpPr txBox="1">
            <a:spLocks noChangeArrowheads="1"/>
          </p:cNvSpPr>
          <p:nvPr/>
        </p:nvSpPr>
        <p:spPr bwMode="auto">
          <a:xfrm>
            <a:off x="7342324" y="551534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2" name="Text Box 29"/>
          <p:cNvSpPr txBox="1">
            <a:spLocks noChangeArrowheads="1"/>
          </p:cNvSpPr>
          <p:nvPr/>
        </p:nvSpPr>
        <p:spPr bwMode="auto">
          <a:xfrm>
            <a:off x="5208724" y="483748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3" name="Text Box 30"/>
          <p:cNvSpPr txBox="1">
            <a:spLocks noChangeArrowheads="1"/>
          </p:cNvSpPr>
          <p:nvPr/>
        </p:nvSpPr>
        <p:spPr bwMode="auto">
          <a:xfrm>
            <a:off x="5969931" y="371035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4" name="Text Box 36"/>
          <p:cNvSpPr txBox="1">
            <a:spLocks noChangeArrowheads="1"/>
          </p:cNvSpPr>
          <p:nvPr/>
        </p:nvSpPr>
        <p:spPr bwMode="auto">
          <a:xfrm>
            <a:off x="7561399" y="472159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5" name="Line 13"/>
          <p:cNvSpPr>
            <a:spLocks noChangeShapeType="1"/>
          </p:cNvSpPr>
          <p:nvPr/>
        </p:nvSpPr>
        <p:spPr bwMode="auto">
          <a:xfrm flipV="1">
            <a:off x="8844099" y="3203943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" name="Text Box 28"/>
          <p:cNvSpPr txBox="1">
            <a:spLocks noChangeArrowheads="1"/>
          </p:cNvSpPr>
          <p:nvPr/>
        </p:nvSpPr>
        <p:spPr bwMode="auto">
          <a:xfrm>
            <a:off x="8784707" y="391196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7" name="Line 13"/>
          <p:cNvSpPr>
            <a:spLocks noChangeShapeType="1"/>
          </p:cNvSpPr>
          <p:nvPr/>
        </p:nvSpPr>
        <p:spPr bwMode="auto">
          <a:xfrm flipV="1">
            <a:off x="6481899" y="3179065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Text Box 30"/>
          <p:cNvSpPr txBox="1">
            <a:spLocks noChangeArrowheads="1"/>
          </p:cNvSpPr>
          <p:nvPr/>
        </p:nvSpPr>
        <p:spPr bwMode="auto">
          <a:xfrm>
            <a:off x="6503900" y="365174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89" name="Line 10"/>
          <p:cNvSpPr>
            <a:spLocks noChangeShapeType="1"/>
          </p:cNvSpPr>
          <p:nvPr/>
        </p:nvSpPr>
        <p:spPr bwMode="auto">
          <a:xfrm>
            <a:off x="8688240" y="3211072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Text Box 28"/>
          <p:cNvSpPr txBox="1">
            <a:spLocks noChangeArrowheads="1"/>
          </p:cNvSpPr>
          <p:nvPr/>
        </p:nvSpPr>
        <p:spPr bwMode="auto">
          <a:xfrm>
            <a:off x="8288984" y="390214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 Box 19"/>
              <p:cNvSpPr txBox="1">
                <a:spLocks noChangeArrowheads="1"/>
              </p:cNvSpPr>
              <p:nvPr/>
            </p:nvSpPr>
            <p:spPr bwMode="auto">
              <a:xfrm>
                <a:off x="6183462" y="1388507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1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3462" y="1388507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02" t="-68" r="115" b="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Oval 7"/>
              <p:cNvSpPr>
                <a:spLocks noChangeArrowheads="1"/>
              </p:cNvSpPr>
              <p:nvPr/>
            </p:nvSpPr>
            <p:spPr bwMode="auto">
              <a:xfrm>
                <a:off x="6073724" y="2580056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2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3724" y="2580056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1068" t="-1031" r="-937" b="-96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 Box 20"/>
              <p:cNvSpPr txBox="1">
                <a:spLocks noChangeArrowheads="1"/>
              </p:cNvSpPr>
              <p:nvPr/>
            </p:nvSpPr>
            <p:spPr bwMode="auto">
              <a:xfrm>
                <a:off x="8296405" y="2081059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3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6405" y="2081059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25" t="-28" r="60" b="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Oval 6"/>
          <p:cNvSpPr>
            <a:spLocks noChangeArrowheads="1"/>
          </p:cNvSpPr>
          <p:nvPr/>
        </p:nvSpPr>
        <p:spPr bwMode="auto">
          <a:xfrm>
            <a:off x="8438915" y="2580056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 Box 21"/>
              <p:cNvSpPr txBox="1">
                <a:spLocks noChangeArrowheads="1"/>
              </p:cNvSpPr>
              <p:nvPr/>
            </p:nvSpPr>
            <p:spPr bwMode="auto">
              <a:xfrm>
                <a:off x="6073713" y="5730762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3713" y="5730762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109" t="-89" r="33" b="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Oval 5"/>
          <p:cNvSpPr>
            <a:spLocks noChangeArrowheads="1"/>
          </p:cNvSpPr>
          <p:nvPr/>
        </p:nvSpPr>
        <p:spPr bwMode="auto">
          <a:xfrm>
            <a:off x="6069943" y="5274085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 Box 22"/>
              <p:cNvSpPr txBox="1">
                <a:spLocks noChangeArrowheads="1"/>
              </p:cNvSpPr>
              <p:nvPr/>
            </p:nvSpPr>
            <p:spPr bwMode="auto">
              <a:xfrm>
                <a:off x="8461287" y="5760390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7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1287" y="5760390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11" t="-52" r="35" b="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Oval 4"/>
          <p:cNvSpPr>
            <a:spLocks noChangeArrowheads="1"/>
          </p:cNvSpPr>
          <p:nvPr/>
        </p:nvSpPr>
        <p:spPr bwMode="auto">
          <a:xfrm>
            <a:off x="8451193" y="5267693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 Box 18"/>
              <p:cNvSpPr txBox="1">
                <a:spLocks noChangeArrowheads="1"/>
              </p:cNvSpPr>
              <p:nvPr/>
            </p:nvSpPr>
            <p:spPr bwMode="auto">
              <a:xfrm>
                <a:off x="4564765" y="3528054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4765" y="3528054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79" t="-108" r="12" b="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Oval 3"/>
          <p:cNvSpPr>
            <a:spLocks noChangeArrowheads="1"/>
          </p:cNvSpPr>
          <p:nvPr/>
        </p:nvSpPr>
        <p:spPr bwMode="auto">
          <a:xfrm>
            <a:off x="4569137" y="4046964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02" name="Line 9"/>
          <p:cNvSpPr>
            <a:spLocks noChangeShapeType="1"/>
          </p:cNvSpPr>
          <p:nvPr/>
        </p:nvSpPr>
        <p:spPr bwMode="auto">
          <a:xfrm>
            <a:off x="5142049" y="4593435"/>
            <a:ext cx="981075" cy="79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3" name="Line 8"/>
          <p:cNvSpPr>
            <a:spLocks noChangeShapeType="1"/>
          </p:cNvSpPr>
          <p:nvPr/>
        </p:nvSpPr>
        <p:spPr bwMode="auto">
          <a:xfrm flipV="1">
            <a:off x="5090456" y="3105271"/>
            <a:ext cx="1082675" cy="9969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" name="Oval 5"/>
          <p:cNvSpPr>
            <a:spLocks noChangeArrowheads="1"/>
          </p:cNvSpPr>
          <p:nvPr/>
        </p:nvSpPr>
        <p:spPr bwMode="auto">
          <a:xfrm>
            <a:off x="6069943" y="5283416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Oval 7"/>
              <p:cNvSpPr>
                <a:spLocks noChangeArrowheads="1"/>
              </p:cNvSpPr>
              <p:nvPr/>
            </p:nvSpPr>
            <p:spPr bwMode="auto">
              <a:xfrm>
                <a:off x="6081849" y="2572490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𝟏𝟎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5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1849" y="2572490"/>
                <a:ext cx="649288" cy="620713"/>
              </a:xfrm>
              <a:prstGeom prst="ellipse">
                <a:avLst/>
              </a:prstGeom>
              <a:blipFill rotWithShape="1">
                <a:blip r:embed="rId13"/>
                <a:stretch>
                  <a:fillRect l="-1048" t="-1040" r="-957" b="-955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文本框 205"/>
          <p:cNvSpPr txBox="1"/>
          <p:nvPr/>
        </p:nvSpPr>
        <p:spPr>
          <a:xfrm>
            <a:off x="7132780" y="5896190"/>
            <a:ext cx="102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文本框 206"/>
              <p:cNvSpPr txBox="1"/>
              <p:nvPr/>
            </p:nvSpPr>
            <p:spPr>
              <a:xfrm>
                <a:off x="5831714" y="6311296"/>
                <a:ext cx="301238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07" name="文本框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714" y="6311296"/>
                <a:ext cx="3012385" cy="400110"/>
              </a:xfrm>
              <a:prstGeom prst="rect">
                <a:avLst/>
              </a:prstGeom>
              <a:blipFill rotWithShape="1">
                <a:blip r:embed="rId14"/>
                <a:stretch>
                  <a:fillRect l="-17" t="-8" r="1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Line 14"/>
          <p:cNvSpPr>
            <a:spLocks noChangeShapeType="1"/>
          </p:cNvSpPr>
          <p:nvPr/>
        </p:nvSpPr>
        <p:spPr bwMode="auto">
          <a:xfrm>
            <a:off x="6713302" y="5578885"/>
            <a:ext cx="1731963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" name="Line 16"/>
          <p:cNvSpPr>
            <a:spLocks noChangeShapeType="1"/>
          </p:cNvSpPr>
          <p:nvPr/>
        </p:nvSpPr>
        <p:spPr bwMode="auto">
          <a:xfrm flipV="1">
            <a:off x="6627577" y="3081748"/>
            <a:ext cx="1876425" cy="2295525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3"/>
          <p:cNvSpPr>
            <a:spLocks noChangeShapeType="1"/>
          </p:cNvSpPr>
          <p:nvPr/>
        </p:nvSpPr>
        <p:spPr bwMode="auto">
          <a:xfrm flipV="1">
            <a:off x="6481527" y="3177520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Oval 7"/>
              <p:cNvSpPr>
                <a:spLocks noChangeArrowheads="1"/>
              </p:cNvSpPr>
              <p:nvPr/>
            </p:nvSpPr>
            <p:spPr bwMode="auto">
              <a:xfrm>
                <a:off x="6081849" y="1940947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𝟖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11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1849" y="1940947"/>
                <a:ext cx="649288" cy="620713"/>
              </a:xfrm>
              <a:prstGeom prst="ellipse">
                <a:avLst/>
              </a:prstGeom>
              <a:blipFill rotWithShape="1">
                <a:blip r:embed="rId15"/>
                <a:stretch>
                  <a:fillRect l="-1048" t="-1085" r="-957" b="-101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文本框 211"/>
          <p:cNvSpPr txBox="1"/>
          <p:nvPr/>
        </p:nvSpPr>
        <p:spPr>
          <a:xfrm>
            <a:off x="5409837" y="3192204"/>
            <a:ext cx="579120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  <p:sp>
        <p:nvSpPr>
          <p:cNvPr id="213" name="Oval 6"/>
          <p:cNvSpPr>
            <a:spLocks noChangeArrowheads="1"/>
          </p:cNvSpPr>
          <p:nvPr/>
        </p:nvSpPr>
        <p:spPr bwMode="auto">
          <a:xfrm>
            <a:off x="8449222" y="2578738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14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14" name="Oval 4"/>
          <p:cNvSpPr>
            <a:spLocks noChangeArrowheads="1"/>
          </p:cNvSpPr>
          <p:nvPr/>
        </p:nvSpPr>
        <p:spPr bwMode="auto">
          <a:xfrm>
            <a:off x="8460063" y="5267693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 animBg="1"/>
      <p:bldP spid="161" grpId="0" animBg="1"/>
      <p:bldP spid="162" grpId="0" animBg="1"/>
      <p:bldP spid="208" grpId="0" animBg="1"/>
      <p:bldP spid="209" grpId="0" animBg="1"/>
      <p:bldP spid="210" grpId="0" animBg="1"/>
      <p:bldP spid="211" grpId="0" animBg="1"/>
      <p:bldP spid="213" grpId="0" animBg="1"/>
      <p:bldP spid="2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6" name="Oval 3"/>
              <p:cNvSpPr>
                <a:spLocks noChangeArrowheads="1"/>
              </p:cNvSpPr>
              <p:nvPr/>
            </p:nvSpPr>
            <p:spPr bwMode="auto">
              <a:xfrm>
                <a:off x="12134" y="2030891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6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34" y="2030891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989" t="-1049" r="-918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Oval 4"/>
              <p:cNvSpPr>
                <a:spLocks noChangeArrowheads="1"/>
              </p:cNvSpPr>
              <p:nvPr/>
            </p:nvSpPr>
            <p:spPr bwMode="auto">
              <a:xfrm>
                <a:off x="3879284" y="3250091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7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9284" y="3250091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989" t="-1049" r="-918" b="-946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Oval 5"/>
              <p:cNvSpPr>
                <a:spLocks noChangeArrowheads="1"/>
              </p:cNvSpPr>
              <p:nvPr/>
            </p:nvSpPr>
            <p:spPr bwMode="auto">
              <a:xfrm>
                <a:off x="1498034" y="325802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8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8034" y="3258028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989" t="-1100" r="-918" b="-99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Oval 6"/>
              <p:cNvSpPr>
                <a:spLocks noChangeArrowheads="1"/>
              </p:cNvSpPr>
              <p:nvPr/>
            </p:nvSpPr>
            <p:spPr bwMode="auto">
              <a:xfrm>
                <a:off x="3874522" y="565628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9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74522" y="565628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38" t="-1100" r="-967" b="-99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Oval 7"/>
              <p:cNvSpPr>
                <a:spLocks noChangeArrowheads="1"/>
              </p:cNvSpPr>
              <p:nvPr/>
            </p:nvSpPr>
            <p:spPr bwMode="auto">
              <a:xfrm>
                <a:off x="1517084" y="56562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0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7084" y="565628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989" t="-1100" r="-918" b="-99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Line 8"/>
          <p:cNvSpPr>
            <a:spLocks noChangeShapeType="1"/>
          </p:cNvSpPr>
          <p:nvPr/>
        </p:nvSpPr>
        <p:spPr bwMode="auto">
          <a:xfrm flipV="1">
            <a:off x="518547" y="1079978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9"/>
          <p:cNvSpPr>
            <a:spLocks noChangeShapeType="1"/>
          </p:cNvSpPr>
          <p:nvPr/>
        </p:nvSpPr>
        <p:spPr bwMode="auto">
          <a:xfrm>
            <a:off x="577284" y="2567466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10"/>
          <p:cNvSpPr>
            <a:spLocks noChangeShapeType="1"/>
          </p:cNvSpPr>
          <p:nvPr/>
        </p:nvSpPr>
        <p:spPr bwMode="auto">
          <a:xfrm>
            <a:off x="1751568" y="1168623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14"/>
          <p:cNvSpPr>
            <a:spLocks noChangeShapeType="1"/>
          </p:cNvSpPr>
          <p:nvPr/>
        </p:nvSpPr>
        <p:spPr bwMode="auto">
          <a:xfrm>
            <a:off x="2148909" y="3562828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15"/>
          <p:cNvSpPr>
            <a:spLocks noChangeShapeType="1"/>
          </p:cNvSpPr>
          <p:nvPr/>
        </p:nvSpPr>
        <p:spPr bwMode="auto">
          <a:xfrm>
            <a:off x="2172535" y="884383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 flipV="1">
            <a:off x="2063184" y="1065691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17"/>
          <p:cNvSpPr>
            <a:spLocks noChangeShapeType="1"/>
          </p:cNvSpPr>
          <p:nvPr/>
        </p:nvSpPr>
        <p:spPr bwMode="auto">
          <a:xfrm flipH="1" flipV="1">
            <a:off x="663009" y="2351566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Text Box 23"/>
          <p:cNvSpPr txBox="1">
            <a:spLocks noChangeArrowheads="1"/>
          </p:cNvSpPr>
          <p:nvPr/>
        </p:nvSpPr>
        <p:spPr bwMode="auto">
          <a:xfrm>
            <a:off x="586808" y="1289528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09" name="Text Box 24"/>
          <p:cNvSpPr txBox="1">
            <a:spLocks noChangeArrowheads="1"/>
          </p:cNvSpPr>
          <p:nvPr/>
        </p:nvSpPr>
        <p:spPr bwMode="auto">
          <a:xfrm>
            <a:off x="2828358" y="366858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0" name="Text Box 25"/>
          <p:cNvSpPr txBox="1">
            <a:spLocks noChangeArrowheads="1"/>
          </p:cNvSpPr>
          <p:nvPr/>
        </p:nvSpPr>
        <p:spPr bwMode="auto">
          <a:xfrm>
            <a:off x="2738382" y="1713572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1" name="Text Box 26"/>
          <p:cNvSpPr txBox="1">
            <a:spLocks noChangeArrowheads="1"/>
          </p:cNvSpPr>
          <p:nvPr/>
        </p:nvSpPr>
        <p:spPr bwMode="auto">
          <a:xfrm>
            <a:off x="2777559" y="349774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2" name="Text Box 29"/>
          <p:cNvSpPr txBox="1">
            <a:spLocks noChangeArrowheads="1"/>
          </p:cNvSpPr>
          <p:nvPr/>
        </p:nvSpPr>
        <p:spPr bwMode="auto">
          <a:xfrm>
            <a:off x="643959" y="281987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3" name="Text Box 30"/>
          <p:cNvSpPr txBox="1">
            <a:spLocks noChangeArrowheads="1"/>
          </p:cNvSpPr>
          <p:nvPr/>
        </p:nvSpPr>
        <p:spPr bwMode="auto">
          <a:xfrm>
            <a:off x="1405166" y="169275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4" name="Text Box 36"/>
          <p:cNvSpPr txBox="1">
            <a:spLocks noChangeArrowheads="1"/>
          </p:cNvSpPr>
          <p:nvPr/>
        </p:nvSpPr>
        <p:spPr bwMode="auto">
          <a:xfrm>
            <a:off x="2996634" y="270399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5" name="Line 13"/>
          <p:cNvSpPr>
            <a:spLocks noChangeShapeType="1"/>
          </p:cNvSpPr>
          <p:nvPr/>
        </p:nvSpPr>
        <p:spPr bwMode="auto">
          <a:xfrm flipV="1">
            <a:off x="4279334" y="1186341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Text Box 28"/>
          <p:cNvSpPr txBox="1">
            <a:spLocks noChangeArrowheads="1"/>
          </p:cNvSpPr>
          <p:nvPr/>
        </p:nvSpPr>
        <p:spPr bwMode="auto">
          <a:xfrm>
            <a:off x="4219942" y="189436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7" name="Line 13"/>
          <p:cNvSpPr>
            <a:spLocks noChangeShapeType="1"/>
          </p:cNvSpPr>
          <p:nvPr/>
        </p:nvSpPr>
        <p:spPr bwMode="auto">
          <a:xfrm flipV="1">
            <a:off x="1917134" y="1161463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Text Box 30"/>
          <p:cNvSpPr txBox="1">
            <a:spLocks noChangeArrowheads="1"/>
          </p:cNvSpPr>
          <p:nvPr/>
        </p:nvSpPr>
        <p:spPr bwMode="auto">
          <a:xfrm>
            <a:off x="1939135" y="163414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119" name="Line 10"/>
          <p:cNvSpPr>
            <a:spLocks noChangeShapeType="1"/>
          </p:cNvSpPr>
          <p:nvPr/>
        </p:nvSpPr>
        <p:spPr bwMode="auto">
          <a:xfrm>
            <a:off x="4123475" y="1193470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Text Box 28"/>
          <p:cNvSpPr txBox="1">
            <a:spLocks noChangeArrowheads="1"/>
          </p:cNvSpPr>
          <p:nvPr/>
        </p:nvSpPr>
        <p:spPr bwMode="auto">
          <a:xfrm>
            <a:off x="3724219" y="188454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 Box 19"/>
              <p:cNvSpPr txBox="1">
                <a:spLocks noChangeArrowheads="1"/>
              </p:cNvSpPr>
              <p:nvPr/>
            </p:nvSpPr>
            <p:spPr bwMode="auto">
              <a:xfrm>
                <a:off x="1558359" y="33439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1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8359" y="33439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5" t="-72" r="28" b="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Oval 7"/>
              <p:cNvSpPr>
                <a:spLocks noChangeArrowheads="1"/>
              </p:cNvSpPr>
              <p:nvPr/>
            </p:nvSpPr>
            <p:spPr bwMode="auto">
              <a:xfrm>
                <a:off x="1508959" y="562454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2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959" y="562454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1009" t="-1100" r="-898" b="-99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 Box 20"/>
              <p:cNvSpPr txBox="1">
                <a:spLocks noChangeArrowheads="1"/>
              </p:cNvSpPr>
              <p:nvPr/>
            </p:nvSpPr>
            <p:spPr bwMode="auto">
              <a:xfrm>
                <a:off x="3731640" y="63457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3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1640" y="63457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73" t="-101" r="108" b="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6"/>
          <p:cNvSpPr>
            <a:spLocks noChangeArrowheads="1"/>
          </p:cNvSpPr>
          <p:nvPr/>
        </p:nvSpPr>
        <p:spPr bwMode="auto">
          <a:xfrm>
            <a:off x="3874150" y="562454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 Box 21"/>
              <p:cNvSpPr txBox="1">
                <a:spLocks noChangeArrowheads="1"/>
              </p:cNvSpPr>
              <p:nvPr/>
            </p:nvSpPr>
            <p:spPr bwMode="auto">
              <a:xfrm>
                <a:off x="1508948" y="3713160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5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948" y="3713160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36" t="-54" r="81" b="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5"/>
          <p:cNvSpPr>
            <a:spLocks noChangeArrowheads="1"/>
          </p:cNvSpPr>
          <p:nvPr/>
        </p:nvSpPr>
        <p:spPr bwMode="auto">
          <a:xfrm>
            <a:off x="1505178" y="3256483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 Box 22"/>
              <p:cNvSpPr txBox="1">
                <a:spLocks noChangeArrowheads="1"/>
              </p:cNvSpPr>
              <p:nvPr/>
            </p:nvSpPr>
            <p:spPr bwMode="auto">
              <a:xfrm>
                <a:off x="3896522" y="3742788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7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6522" y="3742788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33" t="-17" r="86" b="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4"/>
          <p:cNvSpPr>
            <a:spLocks noChangeArrowheads="1"/>
          </p:cNvSpPr>
          <p:nvPr/>
        </p:nvSpPr>
        <p:spPr bwMode="auto">
          <a:xfrm>
            <a:off x="3886428" y="3250091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 Box 18"/>
              <p:cNvSpPr txBox="1">
                <a:spLocks noChangeArrowheads="1"/>
              </p:cNvSpPr>
              <p:nvPr/>
            </p:nvSpPr>
            <p:spPr bwMode="auto">
              <a:xfrm>
                <a:off x="0" y="1510452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2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510452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t="-72" r="64" b="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3"/>
          <p:cNvSpPr>
            <a:spLocks noChangeArrowheads="1"/>
          </p:cNvSpPr>
          <p:nvPr/>
        </p:nvSpPr>
        <p:spPr bwMode="auto">
          <a:xfrm>
            <a:off x="4372" y="2029362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31" name="Line 9"/>
          <p:cNvSpPr>
            <a:spLocks noChangeShapeType="1"/>
          </p:cNvSpPr>
          <p:nvPr/>
        </p:nvSpPr>
        <p:spPr bwMode="auto">
          <a:xfrm>
            <a:off x="577284" y="2575833"/>
            <a:ext cx="981075" cy="79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Oval 5"/>
          <p:cNvSpPr>
            <a:spLocks noChangeArrowheads="1"/>
          </p:cNvSpPr>
          <p:nvPr/>
        </p:nvSpPr>
        <p:spPr bwMode="auto">
          <a:xfrm>
            <a:off x="1505178" y="3265814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Oval 7"/>
              <p:cNvSpPr>
                <a:spLocks noChangeArrowheads="1"/>
              </p:cNvSpPr>
              <p:nvPr/>
            </p:nvSpPr>
            <p:spPr bwMode="auto">
              <a:xfrm>
                <a:off x="1517084" y="554888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𝟏𝟎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36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17084" y="554888"/>
                <a:ext cx="649288" cy="620713"/>
              </a:xfrm>
              <a:prstGeom prst="ellipse">
                <a:avLst/>
              </a:prstGeom>
              <a:blipFill rotWithShape="1">
                <a:blip r:embed="rId12"/>
                <a:stretch>
                  <a:fillRect l="-989" t="-1109" r="-918" b="-988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本框 136"/>
          <p:cNvSpPr txBox="1"/>
          <p:nvPr/>
        </p:nvSpPr>
        <p:spPr>
          <a:xfrm>
            <a:off x="2568015" y="3878588"/>
            <a:ext cx="102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本框 137"/>
              <p:cNvSpPr txBox="1"/>
              <p:nvPr/>
            </p:nvSpPr>
            <p:spPr>
              <a:xfrm>
                <a:off x="1266949" y="4293694"/>
                <a:ext cx="301238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949" y="4293694"/>
                <a:ext cx="3012385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4" t="-115" r="2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Line 14"/>
          <p:cNvSpPr>
            <a:spLocks noChangeShapeType="1"/>
          </p:cNvSpPr>
          <p:nvPr/>
        </p:nvSpPr>
        <p:spPr bwMode="auto">
          <a:xfrm>
            <a:off x="2148537" y="3561283"/>
            <a:ext cx="1731963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 flipV="1">
            <a:off x="2062812" y="1064146"/>
            <a:ext cx="1876425" cy="2295525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2" name="Line 13"/>
          <p:cNvSpPr>
            <a:spLocks noChangeShapeType="1"/>
          </p:cNvSpPr>
          <p:nvPr/>
        </p:nvSpPr>
        <p:spPr bwMode="auto">
          <a:xfrm flipV="1">
            <a:off x="1916762" y="1159918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Oval 7"/>
              <p:cNvSpPr>
                <a:spLocks noChangeArrowheads="1"/>
              </p:cNvSpPr>
              <p:nvPr/>
            </p:nvSpPr>
            <p:spPr bwMode="auto">
              <a:xfrm>
                <a:off x="1522875" y="563724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𝟖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3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2875" y="563724"/>
                <a:ext cx="649288" cy="620713"/>
              </a:xfrm>
              <a:prstGeom prst="ellipse">
                <a:avLst/>
              </a:prstGeom>
              <a:blipFill rotWithShape="1">
                <a:blip r:embed="rId14"/>
                <a:stretch>
                  <a:fillRect l="-1000" t="-1100" r="-907" b="-99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6"/>
          <p:cNvSpPr>
            <a:spLocks noChangeArrowheads="1"/>
          </p:cNvSpPr>
          <p:nvPr/>
        </p:nvSpPr>
        <p:spPr bwMode="auto">
          <a:xfrm>
            <a:off x="3884457" y="561136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14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51" name="Oval 4"/>
          <p:cNvSpPr>
            <a:spLocks noChangeArrowheads="1"/>
          </p:cNvSpPr>
          <p:nvPr/>
        </p:nvSpPr>
        <p:spPr bwMode="auto">
          <a:xfrm>
            <a:off x="3895298" y="3250091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152" name="Line 17"/>
          <p:cNvSpPr>
            <a:spLocks noChangeShapeType="1"/>
          </p:cNvSpPr>
          <p:nvPr/>
        </p:nvSpPr>
        <p:spPr bwMode="auto">
          <a:xfrm flipH="1" flipV="1">
            <a:off x="669173" y="2346554"/>
            <a:ext cx="3290888" cy="10096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" name="Line 13"/>
          <p:cNvSpPr>
            <a:spLocks noChangeShapeType="1"/>
          </p:cNvSpPr>
          <p:nvPr/>
        </p:nvSpPr>
        <p:spPr bwMode="auto">
          <a:xfrm flipV="1">
            <a:off x="4285498" y="1181329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4" name="Oval 6"/>
          <p:cNvSpPr>
            <a:spLocks noChangeArrowheads="1"/>
          </p:cNvSpPr>
          <p:nvPr/>
        </p:nvSpPr>
        <p:spPr bwMode="auto">
          <a:xfrm>
            <a:off x="4577831" y="572757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13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961813" y="1514273"/>
            <a:ext cx="579120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Oval 3"/>
              <p:cNvSpPr>
                <a:spLocks noChangeArrowheads="1"/>
              </p:cNvSpPr>
              <p:nvPr/>
            </p:nvSpPr>
            <p:spPr bwMode="auto">
              <a:xfrm>
                <a:off x="4595663" y="4119756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6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663" y="4119756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1004" t="-1105" r="-903" b="-99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Oval 4"/>
              <p:cNvSpPr>
                <a:spLocks noChangeArrowheads="1"/>
              </p:cNvSpPr>
              <p:nvPr/>
            </p:nvSpPr>
            <p:spPr bwMode="auto">
              <a:xfrm>
                <a:off x="8462813" y="5338956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7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2813" y="5338956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04" t="-1105" r="-903" b="-99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6081563" y="5346893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9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1563" y="5346893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1004" t="-1054" r="-903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8458051" y="2654493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8051" y="2654493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53" t="-1054" r="-952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Oval 7"/>
              <p:cNvSpPr>
                <a:spLocks noChangeArrowheads="1"/>
              </p:cNvSpPr>
              <p:nvPr/>
            </p:nvSpPr>
            <p:spPr bwMode="auto">
              <a:xfrm>
                <a:off x="6100613" y="2654493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1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613" y="2654493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04" t="-1054" r="-903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Line 8"/>
          <p:cNvSpPr>
            <a:spLocks noChangeShapeType="1"/>
          </p:cNvSpPr>
          <p:nvPr/>
        </p:nvSpPr>
        <p:spPr bwMode="auto">
          <a:xfrm flipV="1">
            <a:off x="5102076" y="3168843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" name="Line 9"/>
          <p:cNvSpPr>
            <a:spLocks noChangeShapeType="1"/>
          </p:cNvSpPr>
          <p:nvPr/>
        </p:nvSpPr>
        <p:spPr bwMode="auto">
          <a:xfrm>
            <a:off x="5160813" y="4656331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" name="Line 10"/>
          <p:cNvSpPr>
            <a:spLocks noChangeShapeType="1"/>
          </p:cNvSpPr>
          <p:nvPr/>
        </p:nvSpPr>
        <p:spPr bwMode="auto">
          <a:xfrm>
            <a:off x="6335097" y="3257488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8" name="Line 14"/>
          <p:cNvSpPr>
            <a:spLocks noChangeShapeType="1"/>
          </p:cNvSpPr>
          <p:nvPr/>
        </p:nvSpPr>
        <p:spPr bwMode="auto">
          <a:xfrm>
            <a:off x="6732438" y="5651693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" name="Line 15"/>
          <p:cNvSpPr>
            <a:spLocks noChangeShapeType="1"/>
          </p:cNvSpPr>
          <p:nvPr/>
        </p:nvSpPr>
        <p:spPr bwMode="auto">
          <a:xfrm>
            <a:off x="6756064" y="2973248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0" name="Line 16"/>
          <p:cNvSpPr>
            <a:spLocks noChangeShapeType="1"/>
          </p:cNvSpPr>
          <p:nvPr/>
        </p:nvSpPr>
        <p:spPr bwMode="auto">
          <a:xfrm flipV="1">
            <a:off x="6646713" y="3154556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1" name="Line 17"/>
          <p:cNvSpPr>
            <a:spLocks noChangeShapeType="1"/>
          </p:cNvSpPr>
          <p:nvPr/>
        </p:nvSpPr>
        <p:spPr bwMode="auto">
          <a:xfrm flipH="1" flipV="1">
            <a:off x="5246538" y="4440431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" name="Text Box 23"/>
          <p:cNvSpPr txBox="1">
            <a:spLocks noChangeArrowheads="1"/>
          </p:cNvSpPr>
          <p:nvPr/>
        </p:nvSpPr>
        <p:spPr bwMode="auto">
          <a:xfrm>
            <a:off x="5170337" y="3378393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3" name="Text Box 24"/>
          <p:cNvSpPr txBox="1">
            <a:spLocks noChangeArrowheads="1"/>
          </p:cNvSpPr>
          <p:nvPr/>
        </p:nvSpPr>
        <p:spPr bwMode="auto">
          <a:xfrm>
            <a:off x="7411887" y="2455723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5" name="Text Box 25"/>
          <p:cNvSpPr txBox="1">
            <a:spLocks noChangeArrowheads="1"/>
          </p:cNvSpPr>
          <p:nvPr/>
        </p:nvSpPr>
        <p:spPr bwMode="auto">
          <a:xfrm>
            <a:off x="7321911" y="3802437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6" name="Text Box 26"/>
          <p:cNvSpPr txBox="1">
            <a:spLocks noChangeArrowheads="1"/>
          </p:cNvSpPr>
          <p:nvPr/>
        </p:nvSpPr>
        <p:spPr bwMode="auto">
          <a:xfrm>
            <a:off x="7361088" y="558660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7" name="Text Box 29"/>
          <p:cNvSpPr txBox="1">
            <a:spLocks noChangeArrowheads="1"/>
          </p:cNvSpPr>
          <p:nvPr/>
        </p:nvSpPr>
        <p:spPr bwMode="auto">
          <a:xfrm>
            <a:off x="5227488" y="490874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8" name="Text Box 30"/>
          <p:cNvSpPr txBox="1">
            <a:spLocks noChangeArrowheads="1"/>
          </p:cNvSpPr>
          <p:nvPr/>
        </p:nvSpPr>
        <p:spPr bwMode="auto">
          <a:xfrm>
            <a:off x="5988695" y="378161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9" name="Text Box 36"/>
          <p:cNvSpPr txBox="1">
            <a:spLocks noChangeArrowheads="1"/>
          </p:cNvSpPr>
          <p:nvPr/>
        </p:nvSpPr>
        <p:spPr bwMode="auto">
          <a:xfrm>
            <a:off x="7580163" y="479285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0" name="Line 13"/>
          <p:cNvSpPr>
            <a:spLocks noChangeShapeType="1"/>
          </p:cNvSpPr>
          <p:nvPr/>
        </p:nvSpPr>
        <p:spPr bwMode="auto">
          <a:xfrm flipV="1">
            <a:off x="8862863" y="3275206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1" name="Text Box 28"/>
          <p:cNvSpPr txBox="1">
            <a:spLocks noChangeArrowheads="1"/>
          </p:cNvSpPr>
          <p:nvPr/>
        </p:nvSpPr>
        <p:spPr bwMode="auto">
          <a:xfrm>
            <a:off x="8803471" y="398323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2" name="Line 13"/>
          <p:cNvSpPr>
            <a:spLocks noChangeShapeType="1"/>
          </p:cNvSpPr>
          <p:nvPr/>
        </p:nvSpPr>
        <p:spPr bwMode="auto">
          <a:xfrm flipV="1">
            <a:off x="6500663" y="3250328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3" name="Text Box 30"/>
          <p:cNvSpPr txBox="1">
            <a:spLocks noChangeArrowheads="1"/>
          </p:cNvSpPr>
          <p:nvPr/>
        </p:nvSpPr>
        <p:spPr bwMode="auto">
          <a:xfrm>
            <a:off x="6522664" y="372301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4" name="Line 10"/>
          <p:cNvSpPr>
            <a:spLocks noChangeShapeType="1"/>
          </p:cNvSpPr>
          <p:nvPr/>
        </p:nvSpPr>
        <p:spPr bwMode="auto">
          <a:xfrm>
            <a:off x="8707004" y="3282335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" name="Text Box 28"/>
          <p:cNvSpPr txBox="1">
            <a:spLocks noChangeArrowheads="1"/>
          </p:cNvSpPr>
          <p:nvPr/>
        </p:nvSpPr>
        <p:spPr bwMode="auto">
          <a:xfrm>
            <a:off x="8307748" y="397340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Text Box 19"/>
              <p:cNvSpPr txBox="1">
                <a:spLocks noChangeArrowheads="1"/>
              </p:cNvSpPr>
              <p:nvPr/>
            </p:nvSpPr>
            <p:spPr bwMode="auto">
              <a:xfrm>
                <a:off x="6141888" y="2122304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1888" y="2122304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7" t="-23" r="49" b="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Oval 7"/>
              <p:cNvSpPr>
                <a:spLocks noChangeArrowheads="1"/>
              </p:cNvSpPr>
              <p:nvPr/>
            </p:nvSpPr>
            <p:spPr bwMode="auto">
              <a:xfrm>
                <a:off x="6092488" y="265131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7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2488" y="2651319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1024" t="-1054" r="-883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Text Box 20"/>
              <p:cNvSpPr txBox="1">
                <a:spLocks noChangeArrowheads="1"/>
              </p:cNvSpPr>
              <p:nvPr/>
            </p:nvSpPr>
            <p:spPr bwMode="auto">
              <a:xfrm>
                <a:off x="8088584" y="2228914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8584" y="2228914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114" t="-11" r="26" b="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Oval 6"/>
          <p:cNvSpPr>
            <a:spLocks noChangeArrowheads="1"/>
          </p:cNvSpPr>
          <p:nvPr/>
        </p:nvSpPr>
        <p:spPr bwMode="auto">
          <a:xfrm>
            <a:off x="8457679" y="2651319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Text Box 21"/>
              <p:cNvSpPr txBox="1">
                <a:spLocks noChangeArrowheads="1"/>
              </p:cNvSpPr>
              <p:nvPr/>
            </p:nvSpPr>
            <p:spPr bwMode="auto">
              <a:xfrm>
                <a:off x="6092477" y="5802025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0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2477" y="5802025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55" t="-5" r="100" b="1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Oval 5"/>
          <p:cNvSpPr>
            <a:spLocks noChangeArrowheads="1"/>
          </p:cNvSpPr>
          <p:nvPr/>
        </p:nvSpPr>
        <p:spPr bwMode="auto">
          <a:xfrm>
            <a:off x="6088707" y="5345348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 Box 22"/>
              <p:cNvSpPr txBox="1">
                <a:spLocks noChangeArrowheads="1"/>
              </p:cNvSpPr>
              <p:nvPr/>
            </p:nvSpPr>
            <p:spPr bwMode="auto">
              <a:xfrm>
                <a:off x="8480051" y="5831653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0051" y="5831653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53" t="-77" r="106" b="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Oval 4"/>
          <p:cNvSpPr>
            <a:spLocks noChangeArrowheads="1"/>
          </p:cNvSpPr>
          <p:nvPr/>
        </p:nvSpPr>
        <p:spPr bwMode="auto">
          <a:xfrm>
            <a:off x="8469957" y="533895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 Box 18"/>
              <p:cNvSpPr txBox="1">
                <a:spLocks noChangeArrowheads="1"/>
              </p:cNvSpPr>
              <p:nvPr/>
            </p:nvSpPr>
            <p:spPr bwMode="auto">
              <a:xfrm>
                <a:off x="4583529" y="3599317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4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3529" y="3599317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20" t="-23" r="84" b="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3"/>
          <p:cNvSpPr>
            <a:spLocks noChangeArrowheads="1"/>
          </p:cNvSpPr>
          <p:nvPr/>
        </p:nvSpPr>
        <p:spPr bwMode="auto">
          <a:xfrm>
            <a:off x="4587901" y="4118227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6" name="Line 9"/>
          <p:cNvSpPr>
            <a:spLocks noChangeShapeType="1"/>
          </p:cNvSpPr>
          <p:nvPr/>
        </p:nvSpPr>
        <p:spPr bwMode="auto">
          <a:xfrm>
            <a:off x="5160813" y="4664698"/>
            <a:ext cx="981075" cy="79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7" name="Oval 5"/>
          <p:cNvSpPr>
            <a:spLocks noChangeArrowheads="1"/>
          </p:cNvSpPr>
          <p:nvPr/>
        </p:nvSpPr>
        <p:spPr bwMode="auto">
          <a:xfrm>
            <a:off x="6088707" y="5354679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Oval 7"/>
              <p:cNvSpPr>
                <a:spLocks noChangeArrowheads="1"/>
              </p:cNvSpPr>
              <p:nvPr/>
            </p:nvSpPr>
            <p:spPr bwMode="auto">
              <a:xfrm>
                <a:off x="6100613" y="2643753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𝟏𝟎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613" y="2643753"/>
                <a:ext cx="649288" cy="620713"/>
              </a:xfrm>
              <a:prstGeom prst="ellipse">
                <a:avLst/>
              </a:prstGeom>
              <a:blipFill rotWithShape="1">
                <a:blip r:embed="rId12"/>
                <a:stretch>
                  <a:fillRect l="-1004" t="-1063" r="-903" b="-93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文本框 248"/>
          <p:cNvSpPr txBox="1"/>
          <p:nvPr/>
        </p:nvSpPr>
        <p:spPr>
          <a:xfrm>
            <a:off x="7151544" y="5967453"/>
            <a:ext cx="102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文本框 249"/>
              <p:cNvSpPr txBox="1"/>
              <p:nvPr/>
            </p:nvSpPr>
            <p:spPr>
              <a:xfrm>
                <a:off x="5850478" y="6382559"/>
                <a:ext cx="301238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50" name="文本框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78" y="6382559"/>
                <a:ext cx="3012385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7" t="-43" r="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Line 14"/>
          <p:cNvSpPr>
            <a:spLocks noChangeShapeType="1"/>
          </p:cNvSpPr>
          <p:nvPr/>
        </p:nvSpPr>
        <p:spPr bwMode="auto">
          <a:xfrm>
            <a:off x="6732066" y="5650148"/>
            <a:ext cx="1731963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3" name="Line 13"/>
          <p:cNvSpPr>
            <a:spLocks noChangeShapeType="1"/>
          </p:cNvSpPr>
          <p:nvPr/>
        </p:nvSpPr>
        <p:spPr bwMode="auto">
          <a:xfrm flipV="1">
            <a:off x="6500291" y="3248783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Oval 7"/>
              <p:cNvSpPr>
                <a:spLocks noChangeArrowheads="1"/>
              </p:cNvSpPr>
              <p:nvPr/>
            </p:nvSpPr>
            <p:spPr bwMode="auto">
              <a:xfrm>
                <a:off x="6106404" y="265258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𝟖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54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6404" y="2652589"/>
                <a:ext cx="649288" cy="620713"/>
              </a:xfrm>
              <a:prstGeom prst="ellipse">
                <a:avLst/>
              </a:prstGeom>
              <a:blipFill rotWithShape="1">
                <a:blip r:embed="rId14"/>
                <a:stretch>
                  <a:fillRect l="-1016" t="-1054" r="-891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Oval 6"/>
          <p:cNvSpPr>
            <a:spLocks noChangeArrowheads="1"/>
          </p:cNvSpPr>
          <p:nvPr/>
        </p:nvSpPr>
        <p:spPr bwMode="auto">
          <a:xfrm>
            <a:off x="8467986" y="2650001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14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56" name="Oval 4"/>
          <p:cNvSpPr>
            <a:spLocks noChangeArrowheads="1"/>
          </p:cNvSpPr>
          <p:nvPr/>
        </p:nvSpPr>
        <p:spPr bwMode="auto">
          <a:xfrm>
            <a:off x="8478827" y="5338956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58" name="Line 13"/>
          <p:cNvSpPr>
            <a:spLocks noChangeShapeType="1"/>
          </p:cNvSpPr>
          <p:nvPr/>
        </p:nvSpPr>
        <p:spPr bwMode="auto">
          <a:xfrm flipV="1">
            <a:off x="8869027" y="3270194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9" name="Oval 6"/>
          <p:cNvSpPr>
            <a:spLocks noChangeArrowheads="1"/>
          </p:cNvSpPr>
          <p:nvPr/>
        </p:nvSpPr>
        <p:spPr bwMode="auto">
          <a:xfrm>
            <a:off x="8490067" y="2646146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13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1" name="Line 10"/>
          <p:cNvSpPr>
            <a:spLocks noChangeShapeType="1"/>
          </p:cNvSpPr>
          <p:nvPr/>
        </p:nvSpPr>
        <p:spPr bwMode="auto">
          <a:xfrm>
            <a:off x="6335063" y="3234454"/>
            <a:ext cx="14287" cy="207803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" name="Line 15"/>
          <p:cNvSpPr>
            <a:spLocks noChangeShapeType="1"/>
          </p:cNvSpPr>
          <p:nvPr/>
        </p:nvSpPr>
        <p:spPr bwMode="auto">
          <a:xfrm>
            <a:off x="6756030" y="2950214"/>
            <a:ext cx="1701615" cy="24146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3" name="Oval 6"/>
          <p:cNvSpPr>
            <a:spLocks noChangeArrowheads="1"/>
          </p:cNvSpPr>
          <p:nvPr/>
        </p:nvSpPr>
        <p:spPr bwMode="auto">
          <a:xfrm>
            <a:off x="8474827" y="1984045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9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8569439" y="3777561"/>
            <a:ext cx="579120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5904253" y="3510749"/>
            <a:ext cx="545043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  <p:sp>
        <p:nvSpPr>
          <p:cNvPr id="266" name="文本框 265"/>
          <p:cNvSpPr txBox="1"/>
          <p:nvPr/>
        </p:nvSpPr>
        <p:spPr>
          <a:xfrm>
            <a:off x="2465993" y="2528559"/>
            <a:ext cx="579120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56" grpId="0" animBg="1"/>
      <p:bldP spid="157" grpId="0" animBg="1"/>
      <p:bldP spid="179" grpId="0" animBg="1"/>
      <p:bldP spid="180" grpId="0" animBg="1"/>
      <p:bldP spid="201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/>
      <p:bldP spid="223" grpId="0"/>
      <p:bldP spid="225" grpId="0"/>
      <p:bldP spid="226" grpId="0"/>
      <p:bldP spid="227" grpId="0"/>
      <p:bldP spid="228" grpId="0"/>
      <p:bldP spid="229" grpId="0"/>
      <p:bldP spid="230" grpId="0" animBg="1"/>
      <p:bldP spid="231" grpId="0"/>
      <p:bldP spid="232" grpId="0" animBg="1"/>
      <p:bldP spid="233" grpId="0"/>
      <p:bldP spid="234" grpId="0" animBg="1"/>
      <p:bldP spid="235" grpId="0"/>
      <p:bldP spid="236" grpId="0"/>
      <p:bldP spid="237" grpId="0" animBg="1"/>
      <p:bldP spid="238" grpId="0"/>
      <p:bldP spid="239" grpId="0" animBg="1"/>
      <p:bldP spid="240" grpId="0"/>
      <p:bldP spid="241" grpId="0" animBg="1"/>
      <p:bldP spid="242" grpId="0"/>
      <p:bldP spid="243" grpId="0" animBg="1"/>
      <p:bldP spid="244" grpId="0"/>
      <p:bldP spid="245" grpId="0" animBg="1"/>
      <p:bldP spid="246" grpId="0" animBg="1"/>
      <p:bldP spid="247" grpId="0" animBg="1"/>
      <p:bldP spid="248" grpId="0" animBg="1"/>
      <p:bldP spid="249" grpId="0"/>
      <p:bldP spid="250" grpId="0" animBg="1"/>
      <p:bldP spid="251" grpId="0" animBg="1"/>
      <p:bldP spid="253" grpId="0" animBg="1"/>
      <p:bldP spid="254" grpId="0" animBg="1"/>
      <p:bldP spid="255" grpId="0" animBg="1"/>
      <p:bldP spid="256" grpId="0" animBg="1"/>
      <p:bldP spid="258" grpId="0" animBg="1"/>
      <p:bldP spid="259" grpId="0" animBg="1"/>
      <p:bldP spid="261" grpId="0" animBg="1"/>
      <p:bldP spid="262" grpId="0" animBg="1"/>
      <p:bldP spid="2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Oval 3"/>
              <p:cNvSpPr>
                <a:spLocks noChangeArrowheads="1"/>
              </p:cNvSpPr>
              <p:nvPr/>
            </p:nvSpPr>
            <p:spPr bwMode="auto">
              <a:xfrm>
                <a:off x="1040033" y="2769742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6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033" y="2769742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1061" t="-1105" r="-944" b="-993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Oval 4"/>
              <p:cNvSpPr>
                <a:spLocks noChangeArrowheads="1"/>
              </p:cNvSpPr>
              <p:nvPr/>
            </p:nvSpPr>
            <p:spPr bwMode="auto">
              <a:xfrm>
                <a:off x="4907183" y="3988942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57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7183" y="3988942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1061" t="-1105" r="-944" b="-993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Oval 5"/>
              <p:cNvSpPr>
                <a:spLocks noChangeArrowheads="1"/>
              </p:cNvSpPr>
              <p:nvPr/>
            </p:nvSpPr>
            <p:spPr bwMode="auto">
              <a:xfrm>
                <a:off x="2525933" y="399687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79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5933" y="3996879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1061" t="-1053" r="-944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Oval 6"/>
              <p:cNvSpPr>
                <a:spLocks noChangeArrowheads="1"/>
              </p:cNvSpPr>
              <p:nvPr/>
            </p:nvSpPr>
            <p:spPr bwMode="auto">
              <a:xfrm>
                <a:off x="4902421" y="1304479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8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2421" y="1304479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12" t="-1053" r="-895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Oval 7"/>
              <p:cNvSpPr>
                <a:spLocks noChangeArrowheads="1"/>
              </p:cNvSpPr>
              <p:nvPr/>
            </p:nvSpPr>
            <p:spPr bwMode="auto">
              <a:xfrm>
                <a:off x="2544983" y="130447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1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4983" y="1304479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1061" t="-1053" r="-944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Line 8"/>
          <p:cNvSpPr>
            <a:spLocks noChangeShapeType="1"/>
          </p:cNvSpPr>
          <p:nvPr/>
        </p:nvSpPr>
        <p:spPr bwMode="auto">
          <a:xfrm flipV="1">
            <a:off x="1546446" y="1818829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" name="Line 9"/>
          <p:cNvSpPr>
            <a:spLocks noChangeShapeType="1"/>
          </p:cNvSpPr>
          <p:nvPr/>
        </p:nvSpPr>
        <p:spPr bwMode="auto">
          <a:xfrm>
            <a:off x="1605183" y="3306317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" name="Line 10"/>
          <p:cNvSpPr>
            <a:spLocks noChangeShapeType="1"/>
          </p:cNvSpPr>
          <p:nvPr/>
        </p:nvSpPr>
        <p:spPr bwMode="auto">
          <a:xfrm>
            <a:off x="2779467" y="1907474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8" name="Line 14"/>
          <p:cNvSpPr>
            <a:spLocks noChangeShapeType="1"/>
          </p:cNvSpPr>
          <p:nvPr/>
        </p:nvSpPr>
        <p:spPr bwMode="auto">
          <a:xfrm>
            <a:off x="3176808" y="4301679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" name="Line 15"/>
          <p:cNvSpPr>
            <a:spLocks noChangeShapeType="1"/>
          </p:cNvSpPr>
          <p:nvPr/>
        </p:nvSpPr>
        <p:spPr bwMode="auto">
          <a:xfrm>
            <a:off x="3200434" y="1623234"/>
            <a:ext cx="1701615" cy="241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0" name="Line 16"/>
          <p:cNvSpPr>
            <a:spLocks noChangeShapeType="1"/>
          </p:cNvSpPr>
          <p:nvPr/>
        </p:nvSpPr>
        <p:spPr bwMode="auto">
          <a:xfrm flipV="1">
            <a:off x="3091083" y="1804542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1" name="Line 17"/>
          <p:cNvSpPr>
            <a:spLocks noChangeShapeType="1"/>
          </p:cNvSpPr>
          <p:nvPr/>
        </p:nvSpPr>
        <p:spPr bwMode="auto">
          <a:xfrm flipH="1" flipV="1">
            <a:off x="1690908" y="3090417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" name="Text Box 23"/>
          <p:cNvSpPr txBox="1">
            <a:spLocks noChangeArrowheads="1"/>
          </p:cNvSpPr>
          <p:nvPr/>
        </p:nvSpPr>
        <p:spPr bwMode="auto">
          <a:xfrm>
            <a:off x="1614707" y="2028379"/>
            <a:ext cx="502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10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3" name="Text Box 24"/>
          <p:cNvSpPr txBox="1">
            <a:spLocks noChangeArrowheads="1"/>
          </p:cNvSpPr>
          <p:nvPr/>
        </p:nvSpPr>
        <p:spPr bwMode="auto">
          <a:xfrm>
            <a:off x="3856257" y="1105709"/>
            <a:ext cx="3016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1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5" name="Text Box 25"/>
          <p:cNvSpPr txBox="1">
            <a:spLocks noChangeArrowheads="1"/>
          </p:cNvSpPr>
          <p:nvPr/>
        </p:nvSpPr>
        <p:spPr bwMode="auto">
          <a:xfrm>
            <a:off x="3766281" y="245242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9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6" name="Text Box 26"/>
          <p:cNvSpPr txBox="1">
            <a:spLocks noChangeArrowheads="1"/>
          </p:cNvSpPr>
          <p:nvPr/>
        </p:nvSpPr>
        <p:spPr bwMode="auto">
          <a:xfrm>
            <a:off x="3805458" y="423659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7" name="Text Box 29"/>
          <p:cNvSpPr txBox="1">
            <a:spLocks noChangeArrowheads="1"/>
          </p:cNvSpPr>
          <p:nvPr/>
        </p:nvSpPr>
        <p:spPr bwMode="auto">
          <a:xfrm>
            <a:off x="1671858" y="355872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5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8" name="Text Box 30"/>
          <p:cNvSpPr txBox="1">
            <a:spLocks noChangeArrowheads="1"/>
          </p:cNvSpPr>
          <p:nvPr/>
        </p:nvSpPr>
        <p:spPr bwMode="auto">
          <a:xfrm>
            <a:off x="2433065" y="243160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2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29" name="Text Box 36"/>
          <p:cNvSpPr txBox="1">
            <a:spLocks noChangeArrowheads="1"/>
          </p:cNvSpPr>
          <p:nvPr/>
        </p:nvSpPr>
        <p:spPr bwMode="auto">
          <a:xfrm>
            <a:off x="4024533" y="3442842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7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0" name="Line 13"/>
          <p:cNvSpPr>
            <a:spLocks noChangeShapeType="1"/>
          </p:cNvSpPr>
          <p:nvPr/>
        </p:nvSpPr>
        <p:spPr bwMode="auto">
          <a:xfrm flipV="1">
            <a:off x="5307233" y="1925192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1" name="Text Box 28"/>
          <p:cNvSpPr txBox="1">
            <a:spLocks noChangeArrowheads="1"/>
          </p:cNvSpPr>
          <p:nvPr/>
        </p:nvSpPr>
        <p:spPr bwMode="auto">
          <a:xfrm>
            <a:off x="5247841" y="263321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6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2" name="Line 13"/>
          <p:cNvSpPr>
            <a:spLocks noChangeShapeType="1"/>
          </p:cNvSpPr>
          <p:nvPr/>
        </p:nvSpPr>
        <p:spPr bwMode="auto">
          <a:xfrm flipV="1">
            <a:off x="2945033" y="1900314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3" name="Text Box 30"/>
          <p:cNvSpPr txBox="1">
            <a:spLocks noChangeArrowheads="1"/>
          </p:cNvSpPr>
          <p:nvPr/>
        </p:nvSpPr>
        <p:spPr bwMode="auto">
          <a:xfrm>
            <a:off x="2967034" y="2372997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3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34" name="Line 10"/>
          <p:cNvSpPr>
            <a:spLocks noChangeShapeType="1"/>
          </p:cNvSpPr>
          <p:nvPr/>
        </p:nvSpPr>
        <p:spPr bwMode="auto">
          <a:xfrm>
            <a:off x="5151374" y="1932321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" name="Text Box 28"/>
          <p:cNvSpPr txBox="1">
            <a:spLocks noChangeArrowheads="1"/>
          </p:cNvSpPr>
          <p:nvPr/>
        </p:nvSpPr>
        <p:spPr bwMode="auto">
          <a:xfrm>
            <a:off x="4752118" y="262339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4</a:t>
            </a:r>
            <a:endParaRPr lang="en-US" altLang="zh-CN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Text Box 19"/>
              <p:cNvSpPr txBox="1">
                <a:spLocks noChangeArrowheads="1"/>
              </p:cNvSpPr>
              <p:nvPr/>
            </p:nvSpPr>
            <p:spPr bwMode="auto">
              <a:xfrm>
                <a:off x="2586258" y="772290"/>
                <a:ext cx="45916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258" y="772290"/>
                <a:ext cx="459164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17" t="-22" r="130" b="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Oval 7"/>
              <p:cNvSpPr>
                <a:spLocks noChangeArrowheads="1"/>
              </p:cNvSpPr>
              <p:nvPr/>
            </p:nvSpPr>
            <p:spPr bwMode="auto">
              <a:xfrm>
                <a:off x="2536858" y="1301305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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7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6858" y="1301305"/>
                <a:ext cx="649288" cy="620713"/>
              </a:xfrm>
              <a:prstGeom prst="ellipse">
                <a:avLst/>
              </a:prstGeom>
              <a:blipFill rotWithShape="1">
                <a:blip r:embed="rId7"/>
                <a:stretch>
                  <a:fillRect l="-983" t="-1054" r="-924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Text Box 20"/>
              <p:cNvSpPr txBox="1">
                <a:spLocks noChangeArrowheads="1"/>
              </p:cNvSpPr>
              <p:nvPr/>
            </p:nvSpPr>
            <p:spPr bwMode="auto">
              <a:xfrm>
                <a:off x="4532954" y="878900"/>
                <a:ext cx="51770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3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2954" y="878900"/>
                <a:ext cx="517706" cy="584775"/>
              </a:xfrm>
              <a:prstGeom prst="rect">
                <a:avLst/>
              </a:prstGeom>
              <a:blipFill rotWithShape="1">
                <a:blip r:embed="rId8"/>
                <a:stretch>
                  <a:fillRect l="-63" t="-10" r="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Oval 6"/>
          <p:cNvSpPr>
            <a:spLocks noChangeArrowheads="1"/>
          </p:cNvSpPr>
          <p:nvPr/>
        </p:nvSpPr>
        <p:spPr bwMode="auto">
          <a:xfrm>
            <a:off x="4902049" y="1301305"/>
            <a:ext cx="649287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Text Box 21"/>
              <p:cNvSpPr txBox="1">
                <a:spLocks noChangeArrowheads="1"/>
              </p:cNvSpPr>
              <p:nvPr/>
            </p:nvSpPr>
            <p:spPr bwMode="auto">
              <a:xfrm>
                <a:off x="2536847" y="4452011"/>
                <a:ext cx="52347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0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6847" y="4452011"/>
                <a:ext cx="523477" cy="584775"/>
              </a:xfrm>
              <a:prstGeom prst="rect">
                <a:avLst/>
              </a:prstGeom>
              <a:blipFill rotWithShape="1">
                <a:blip r:embed="rId9"/>
                <a:stretch>
                  <a:fillRect l="-4" t="-4" r="49" b="1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Oval 5"/>
          <p:cNvSpPr>
            <a:spLocks noChangeArrowheads="1"/>
          </p:cNvSpPr>
          <p:nvPr/>
        </p:nvSpPr>
        <p:spPr bwMode="auto">
          <a:xfrm>
            <a:off x="2533077" y="3995334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 Box 22"/>
              <p:cNvSpPr txBox="1">
                <a:spLocks noChangeArrowheads="1"/>
              </p:cNvSpPr>
              <p:nvPr/>
            </p:nvSpPr>
            <p:spPr bwMode="auto">
              <a:xfrm>
                <a:off x="4924421" y="4481639"/>
                <a:ext cx="49302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2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4421" y="4481639"/>
                <a:ext cx="493020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28" t="-76" r="52" b="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Oval 4"/>
          <p:cNvSpPr>
            <a:spLocks noChangeArrowheads="1"/>
          </p:cNvSpPr>
          <p:nvPr/>
        </p:nvSpPr>
        <p:spPr bwMode="auto">
          <a:xfrm>
            <a:off x="4914327" y="3988942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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Text Box 18"/>
              <p:cNvSpPr txBox="1">
                <a:spLocks noChangeArrowheads="1"/>
              </p:cNvSpPr>
              <p:nvPr/>
            </p:nvSpPr>
            <p:spPr bwMode="auto">
              <a:xfrm>
                <a:off x="1027899" y="2249303"/>
                <a:ext cx="48481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4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7899" y="2249303"/>
                <a:ext cx="484813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97" t="-23" r="29" b="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3"/>
          <p:cNvSpPr>
            <a:spLocks noChangeArrowheads="1"/>
          </p:cNvSpPr>
          <p:nvPr/>
        </p:nvSpPr>
        <p:spPr bwMode="auto">
          <a:xfrm>
            <a:off x="1032271" y="2768213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</a:rPr>
              <a:t>0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46" name="Line 9"/>
          <p:cNvSpPr>
            <a:spLocks noChangeShapeType="1"/>
          </p:cNvSpPr>
          <p:nvPr/>
        </p:nvSpPr>
        <p:spPr bwMode="auto">
          <a:xfrm>
            <a:off x="1605183" y="3314684"/>
            <a:ext cx="981075" cy="79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7" name="Oval 5"/>
          <p:cNvSpPr>
            <a:spLocks noChangeArrowheads="1"/>
          </p:cNvSpPr>
          <p:nvPr/>
        </p:nvSpPr>
        <p:spPr bwMode="auto">
          <a:xfrm>
            <a:off x="2533077" y="4004665"/>
            <a:ext cx="649288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8" name="Oval 7"/>
              <p:cNvSpPr>
                <a:spLocks noChangeArrowheads="1"/>
              </p:cNvSpPr>
              <p:nvPr/>
            </p:nvSpPr>
            <p:spPr bwMode="auto">
              <a:xfrm>
                <a:off x="2544983" y="1293739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𝟏𝟎</m:t>
                      </m:r>
                    </m:oMath>
                  </m:oMathPara>
                </a14:m>
                <a:endParaRPr lang="en-US" altLang="zh-CN" b="1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4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4983" y="1293739"/>
                <a:ext cx="649288" cy="620713"/>
              </a:xfrm>
              <a:prstGeom prst="ellipse">
                <a:avLst/>
              </a:prstGeom>
              <a:blipFill rotWithShape="1">
                <a:blip r:embed="rId12"/>
                <a:stretch>
                  <a:fillRect l="-1061" t="-1062" r="-944" b="-93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文本框 248"/>
          <p:cNvSpPr txBox="1"/>
          <p:nvPr/>
        </p:nvSpPr>
        <p:spPr>
          <a:xfrm>
            <a:off x="3595914" y="4617439"/>
            <a:ext cx="102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f)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文本框 249"/>
              <p:cNvSpPr txBox="1"/>
              <p:nvPr/>
            </p:nvSpPr>
            <p:spPr>
              <a:xfrm>
                <a:off x="2294848" y="5032545"/>
                <a:ext cx="301238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=∅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50" name="文本框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848" y="5032545"/>
                <a:ext cx="3012385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20" t="-42" r="18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Line 14"/>
          <p:cNvSpPr>
            <a:spLocks noChangeShapeType="1"/>
          </p:cNvSpPr>
          <p:nvPr/>
        </p:nvSpPr>
        <p:spPr bwMode="auto">
          <a:xfrm>
            <a:off x="3176436" y="4300134"/>
            <a:ext cx="1731963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3" name="Line 13"/>
          <p:cNvSpPr>
            <a:spLocks noChangeShapeType="1"/>
          </p:cNvSpPr>
          <p:nvPr/>
        </p:nvSpPr>
        <p:spPr bwMode="auto">
          <a:xfrm flipV="1">
            <a:off x="2944661" y="1898769"/>
            <a:ext cx="0" cy="20637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4" name="Oval 7"/>
              <p:cNvSpPr>
                <a:spLocks noChangeArrowheads="1"/>
              </p:cNvSpPr>
              <p:nvPr/>
            </p:nvSpPr>
            <p:spPr bwMode="auto">
              <a:xfrm>
                <a:off x="2550774" y="1302575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m:t>𝟖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54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0774" y="1302575"/>
                <a:ext cx="649288" cy="620713"/>
              </a:xfrm>
              <a:prstGeom prst="ellipse">
                <a:avLst/>
              </a:prstGeom>
              <a:blipFill rotWithShape="1">
                <a:blip r:embed="rId14"/>
                <a:stretch>
                  <a:fillRect l="-1073" t="-1054" r="-932" b="-94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Oval 6"/>
          <p:cNvSpPr>
            <a:spLocks noChangeArrowheads="1"/>
          </p:cNvSpPr>
          <p:nvPr/>
        </p:nvSpPr>
        <p:spPr bwMode="auto">
          <a:xfrm>
            <a:off x="4912356" y="1299987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14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56" name="Oval 4"/>
          <p:cNvSpPr>
            <a:spLocks noChangeArrowheads="1"/>
          </p:cNvSpPr>
          <p:nvPr/>
        </p:nvSpPr>
        <p:spPr bwMode="auto">
          <a:xfrm>
            <a:off x="4923197" y="3988942"/>
            <a:ext cx="649288" cy="620712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ea typeface="宋体" panose="02010600030101010101" pitchFamily="2" charset="-122"/>
                <a:sym typeface="Symbol" panose="05050102010706020507" pitchFamily="18" charset="2"/>
              </a:rPr>
              <a:t>7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sp>
        <p:nvSpPr>
          <p:cNvPr id="259" name="Oval 6"/>
          <p:cNvSpPr>
            <a:spLocks noChangeArrowheads="1"/>
          </p:cNvSpPr>
          <p:nvPr/>
        </p:nvSpPr>
        <p:spPr bwMode="auto">
          <a:xfrm>
            <a:off x="4934437" y="1296132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13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62" name="Line 15"/>
          <p:cNvSpPr>
            <a:spLocks noChangeShapeType="1"/>
          </p:cNvSpPr>
          <p:nvPr/>
        </p:nvSpPr>
        <p:spPr bwMode="auto">
          <a:xfrm>
            <a:off x="3200400" y="1600200"/>
            <a:ext cx="1701615" cy="24146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3" name="Oval 6"/>
          <p:cNvSpPr>
            <a:spLocks noChangeArrowheads="1"/>
          </p:cNvSpPr>
          <p:nvPr/>
        </p:nvSpPr>
        <p:spPr bwMode="auto">
          <a:xfrm>
            <a:off x="4942431" y="1281783"/>
            <a:ext cx="633982" cy="620713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9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2" name="Line 10"/>
          <p:cNvSpPr>
            <a:spLocks noChangeShapeType="1"/>
          </p:cNvSpPr>
          <p:nvPr/>
        </p:nvSpPr>
        <p:spPr bwMode="auto">
          <a:xfrm>
            <a:off x="5143368" y="1909625"/>
            <a:ext cx="14287" cy="207803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4765261" y="2573424"/>
            <a:ext cx="579120" cy="732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effectLst/>
                <a:cs typeface="+mn-ea"/>
                <a:sym typeface="+mn-lt"/>
              </a:rPr>
              <a:t>×</a:t>
            </a:r>
            <a:r>
              <a:rPr lang="zh-CN" altLang="en-US" dirty="0">
                <a:effectLst/>
                <a:cs typeface="+mn-ea"/>
                <a:sym typeface="+mn-lt"/>
              </a:rPr>
              <a:t> </a:t>
            </a:r>
            <a:endParaRPr lang="zh-CN" altLang="en-US" dirty="0">
              <a:effectLst/>
              <a:cs typeface="+mn-ea"/>
              <a:sym typeface="+mn-lt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1752876" y="5855546"/>
            <a:ext cx="4952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只会更新没有选中结点的路径之和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"/>
          <p:cNvSpPr/>
          <p:nvPr/>
        </p:nvSpPr>
        <p:spPr>
          <a:xfrm>
            <a:off x="41509" y="4607597"/>
            <a:ext cx="2888781" cy="2098003"/>
          </a:xfrm>
          <a:custGeom>
            <a:avLst/>
            <a:gdLst>
              <a:gd name="txL" fmla="*/ 0 w 2259"/>
              <a:gd name="txT" fmla="*/ 0 h 1804"/>
              <a:gd name="txR" fmla="*/ 2259 w 2259"/>
              <a:gd name="txB" fmla="*/ 1804 h 180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259" h="1804">
                <a:moveTo>
                  <a:pt x="1116" y="255"/>
                </a:moveTo>
                <a:cubicBezTo>
                  <a:pt x="1078" y="197"/>
                  <a:pt x="1116" y="239"/>
                  <a:pt x="1050" y="211"/>
                </a:cubicBezTo>
                <a:cubicBezTo>
                  <a:pt x="997" y="189"/>
                  <a:pt x="950" y="151"/>
                  <a:pt x="894" y="133"/>
                </a:cubicBezTo>
                <a:cubicBezTo>
                  <a:pt x="840" y="97"/>
                  <a:pt x="787" y="114"/>
                  <a:pt x="728" y="133"/>
                </a:cubicBezTo>
                <a:cubicBezTo>
                  <a:pt x="700" y="162"/>
                  <a:pt x="669" y="182"/>
                  <a:pt x="640" y="211"/>
                </a:cubicBezTo>
                <a:cubicBezTo>
                  <a:pt x="614" y="317"/>
                  <a:pt x="632" y="417"/>
                  <a:pt x="518" y="455"/>
                </a:cubicBezTo>
                <a:cubicBezTo>
                  <a:pt x="455" y="450"/>
                  <a:pt x="386" y="460"/>
                  <a:pt x="330" y="432"/>
                </a:cubicBezTo>
                <a:cubicBezTo>
                  <a:pt x="316" y="425"/>
                  <a:pt x="309" y="408"/>
                  <a:pt x="296" y="399"/>
                </a:cubicBezTo>
                <a:cubicBezTo>
                  <a:pt x="264" y="377"/>
                  <a:pt x="244" y="375"/>
                  <a:pt x="208" y="366"/>
                </a:cubicBezTo>
                <a:cubicBezTo>
                  <a:pt x="164" y="377"/>
                  <a:pt x="135" y="385"/>
                  <a:pt x="97" y="410"/>
                </a:cubicBezTo>
                <a:cubicBezTo>
                  <a:pt x="44" y="490"/>
                  <a:pt x="27" y="557"/>
                  <a:pt x="8" y="654"/>
                </a:cubicBezTo>
                <a:cubicBezTo>
                  <a:pt x="14" y="735"/>
                  <a:pt x="0" y="812"/>
                  <a:pt x="53" y="876"/>
                </a:cubicBezTo>
                <a:cubicBezTo>
                  <a:pt x="69" y="895"/>
                  <a:pt x="109" y="932"/>
                  <a:pt x="130" y="942"/>
                </a:cubicBezTo>
                <a:cubicBezTo>
                  <a:pt x="151" y="952"/>
                  <a:pt x="197" y="964"/>
                  <a:pt x="197" y="964"/>
                </a:cubicBezTo>
                <a:cubicBezTo>
                  <a:pt x="252" y="960"/>
                  <a:pt x="308" y="961"/>
                  <a:pt x="363" y="953"/>
                </a:cubicBezTo>
                <a:cubicBezTo>
                  <a:pt x="364" y="953"/>
                  <a:pt x="445" y="926"/>
                  <a:pt x="462" y="920"/>
                </a:cubicBezTo>
                <a:cubicBezTo>
                  <a:pt x="473" y="916"/>
                  <a:pt x="496" y="909"/>
                  <a:pt x="496" y="909"/>
                </a:cubicBezTo>
                <a:cubicBezTo>
                  <a:pt x="547" y="943"/>
                  <a:pt x="562" y="992"/>
                  <a:pt x="595" y="1042"/>
                </a:cubicBezTo>
                <a:cubicBezTo>
                  <a:pt x="603" y="1068"/>
                  <a:pt x="608" y="1094"/>
                  <a:pt x="618" y="1119"/>
                </a:cubicBezTo>
                <a:cubicBezTo>
                  <a:pt x="637" y="1165"/>
                  <a:pt x="670" y="1203"/>
                  <a:pt x="684" y="1252"/>
                </a:cubicBezTo>
                <a:cubicBezTo>
                  <a:pt x="710" y="1343"/>
                  <a:pt x="706" y="1435"/>
                  <a:pt x="717" y="1529"/>
                </a:cubicBezTo>
                <a:cubicBezTo>
                  <a:pt x="725" y="1595"/>
                  <a:pt x="791" y="1630"/>
                  <a:pt x="839" y="1662"/>
                </a:cubicBezTo>
                <a:cubicBezTo>
                  <a:pt x="850" y="1669"/>
                  <a:pt x="872" y="1684"/>
                  <a:pt x="872" y="1684"/>
                </a:cubicBezTo>
                <a:cubicBezTo>
                  <a:pt x="916" y="1680"/>
                  <a:pt x="961" y="1682"/>
                  <a:pt x="1005" y="1673"/>
                </a:cubicBezTo>
                <a:cubicBezTo>
                  <a:pt x="1031" y="1668"/>
                  <a:pt x="1084" y="1610"/>
                  <a:pt x="1127" y="1596"/>
                </a:cubicBezTo>
                <a:cubicBezTo>
                  <a:pt x="1182" y="1607"/>
                  <a:pt x="1211" y="1631"/>
                  <a:pt x="1260" y="1651"/>
                </a:cubicBezTo>
                <a:cubicBezTo>
                  <a:pt x="1402" y="1710"/>
                  <a:pt x="1551" y="1770"/>
                  <a:pt x="1703" y="1795"/>
                </a:cubicBezTo>
                <a:cubicBezTo>
                  <a:pt x="1835" y="1786"/>
                  <a:pt x="1918" y="1804"/>
                  <a:pt x="1991" y="1695"/>
                </a:cubicBezTo>
                <a:cubicBezTo>
                  <a:pt x="2004" y="1642"/>
                  <a:pt x="1997" y="1603"/>
                  <a:pt x="1980" y="1551"/>
                </a:cubicBezTo>
                <a:cubicBezTo>
                  <a:pt x="1984" y="1522"/>
                  <a:pt x="1981" y="1491"/>
                  <a:pt x="1991" y="1463"/>
                </a:cubicBezTo>
                <a:cubicBezTo>
                  <a:pt x="1995" y="1452"/>
                  <a:pt x="2079" y="1382"/>
                  <a:pt x="2091" y="1374"/>
                </a:cubicBezTo>
                <a:cubicBezTo>
                  <a:pt x="2104" y="1364"/>
                  <a:pt x="2120" y="1358"/>
                  <a:pt x="2135" y="1352"/>
                </a:cubicBezTo>
                <a:cubicBezTo>
                  <a:pt x="2157" y="1343"/>
                  <a:pt x="2202" y="1330"/>
                  <a:pt x="2202" y="1330"/>
                </a:cubicBezTo>
                <a:cubicBezTo>
                  <a:pt x="2235" y="1263"/>
                  <a:pt x="2259" y="1166"/>
                  <a:pt x="2179" y="1119"/>
                </a:cubicBezTo>
                <a:cubicBezTo>
                  <a:pt x="2158" y="1106"/>
                  <a:pt x="2094" y="1099"/>
                  <a:pt x="2080" y="1097"/>
                </a:cubicBezTo>
                <a:cubicBezTo>
                  <a:pt x="2015" y="1055"/>
                  <a:pt x="2004" y="991"/>
                  <a:pt x="1980" y="920"/>
                </a:cubicBezTo>
                <a:cubicBezTo>
                  <a:pt x="1987" y="898"/>
                  <a:pt x="1995" y="875"/>
                  <a:pt x="2002" y="853"/>
                </a:cubicBezTo>
                <a:cubicBezTo>
                  <a:pt x="2013" y="820"/>
                  <a:pt x="2049" y="802"/>
                  <a:pt x="2069" y="776"/>
                </a:cubicBezTo>
                <a:cubicBezTo>
                  <a:pt x="2112" y="720"/>
                  <a:pt x="2108" y="725"/>
                  <a:pt x="2124" y="676"/>
                </a:cubicBezTo>
                <a:cubicBezTo>
                  <a:pt x="2120" y="580"/>
                  <a:pt x="2119" y="484"/>
                  <a:pt x="2113" y="388"/>
                </a:cubicBezTo>
                <a:cubicBezTo>
                  <a:pt x="2111" y="347"/>
                  <a:pt x="2120" y="295"/>
                  <a:pt x="2091" y="266"/>
                </a:cubicBezTo>
                <a:cubicBezTo>
                  <a:pt x="2032" y="207"/>
                  <a:pt x="1946" y="172"/>
                  <a:pt x="1869" y="144"/>
                </a:cubicBezTo>
                <a:cubicBezTo>
                  <a:pt x="1727" y="154"/>
                  <a:pt x="1589" y="173"/>
                  <a:pt x="1448" y="189"/>
                </a:cubicBezTo>
                <a:cubicBezTo>
                  <a:pt x="1400" y="185"/>
                  <a:pt x="1348" y="196"/>
                  <a:pt x="1304" y="178"/>
                </a:cubicBezTo>
                <a:cubicBezTo>
                  <a:pt x="1267" y="163"/>
                  <a:pt x="1260" y="111"/>
                  <a:pt x="1238" y="78"/>
                </a:cubicBezTo>
                <a:cubicBezTo>
                  <a:pt x="1203" y="26"/>
                  <a:pt x="1148" y="19"/>
                  <a:pt x="1094" y="0"/>
                </a:cubicBezTo>
                <a:cubicBezTo>
                  <a:pt x="1073" y="8"/>
                  <a:pt x="1050" y="11"/>
                  <a:pt x="1038" y="34"/>
                </a:cubicBezTo>
                <a:cubicBezTo>
                  <a:pt x="1027" y="55"/>
                  <a:pt x="1016" y="100"/>
                  <a:pt x="1016" y="100"/>
                </a:cubicBezTo>
                <a:cubicBezTo>
                  <a:pt x="1029" y="120"/>
                  <a:pt x="1049" y="136"/>
                  <a:pt x="1061" y="156"/>
                </a:cubicBezTo>
                <a:cubicBezTo>
                  <a:pt x="1067" y="166"/>
                  <a:pt x="1067" y="179"/>
                  <a:pt x="1072" y="189"/>
                </a:cubicBezTo>
                <a:cubicBezTo>
                  <a:pt x="1084" y="213"/>
                  <a:pt x="1101" y="233"/>
                  <a:pt x="1116" y="255"/>
                </a:cubicBezTo>
                <a:close/>
              </a:path>
            </a:pathLst>
          </a:custGeom>
          <a:solidFill>
            <a:srgbClr val="00FF00"/>
          </a:solidFill>
          <a:ln w="2857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-1588" y="0"/>
            <a:ext cx="9143435" cy="560705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Dijkstra 算法的正确性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5" name="Freeform 4"/>
          <p:cNvSpPr/>
          <p:nvPr/>
        </p:nvSpPr>
        <p:spPr>
          <a:xfrm>
            <a:off x="0" y="2316197"/>
            <a:ext cx="2936240" cy="2241156"/>
          </a:xfrm>
          <a:custGeom>
            <a:avLst/>
            <a:gdLst>
              <a:gd name="txL" fmla="*/ 0 w 2259"/>
              <a:gd name="txT" fmla="*/ 0 h 1804"/>
              <a:gd name="txR" fmla="*/ 2259 w 2259"/>
              <a:gd name="txB" fmla="*/ 1804 h 180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259" h="1804">
                <a:moveTo>
                  <a:pt x="1116" y="255"/>
                </a:moveTo>
                <a:cubicBezTo>
                  <a:pt x="1078" y="197"/>
                  <a:pt x="1116" y="239"/>
                  <a:pt x="1050" y="211"/>
                </a:cubicBezTo>
                <a:cubicBezTo>
                  <a:pt x="997" y="189"/>
                  <a:pt x="950" y="151"/>
                  <a:pt x="894" y="133"/>
                </a:cubicBezTo>
                <a:cubicBezTo>
                  <a:pt x="840" y="97"/>
                  <a:pt x="787" y="114"/>
                  <a:pt x="728" y="133"/>
                </a:cubicBezTo>
                <a:cubicBezTo>
                  <a:pt x="700" y="162"/>
                  <a:pt x="669" y="182"/>
                  <a:pt x="640" y="211"/>
                </a:cubicBezTo>
                <a:cubicBezTo>
                  <a:pt x="614" y="317"/>
                  <a:pt x="632" y="417"/>
                  <a:pt x="518" y="455"/>
                </a:cubicBezTo>
                <a:cubicBezTo>
                  <a:pt x="455" y="450"/>
                  <a:pt x="386" y="460"/>
                  <a:pt x="330" y="432"/>
                </a:cubicBezTo>
                <a:cubicBezTo>
                  <a:pt x="316" y="425"/>
                  <a:pt x="309" y="408"/>
                  <a:pt x="296" y="399"/>
                </a:cubicBezTo>
                <a:cubicBezTo>
                  <a:pt x="264" y="377"/>
                  <a:pt x="244" y="375"/>
                  <a:pt x="208" y="366"/>
                </a:cubicBezTo>
                <a:cubicBezTo>
                  <a:pt x="164" y="377"/>
                  <a:pt x="135" y="385"/>
                  <a:pt x="97" y="410"/>
                </a:cubicBezTo>
                <a:cubicBezTo>
                  <a:pt x="44" y="490"/>
                  <a:pt x="27" y="557"/>
                  <a:pt x="8" y="654"/>
                </a:cubicBezTo>
                <a:cubicBezTo>
                  <a:pt x="14" y="735"/>
                  <a:pt x="0" y="812"/>
                  <a:pt x="53" y="876"/>
                </a:cubicBezTo>
                <a:cubicBezTo>
                  <a:pt x="69" y="895"/>
                  <a:pt x="109" y="932"/>
                  <a:pt x="130" y="942"/>
                </a:cubicBezTo>
                <a:cubicBezTo>
                  <a:pt x="151" y="952"/>
                  <a:pt x="197" y="964"/>
                  <a:pt x="197" y="964"/>
                </a:cubicBezTo>
                <a:cubicBezTo>
                  <a:pt x="252" y="960"/>
                  <a:pt x="308" y="961"/>
                  <a:pt x="363" y="953"/>
                </a:cubicBezTo>
                <a:cubicBezTo>
                  <a:pt x="364" y="953"/>
                  <a:pt x="445" y="926"/>
                  <a:pt x="462" y="920"/>
                </a:cubicBezTo>
                <a:cubicBezTo>
                  <a:pt x="473" y="916"/>
                  <a:pt x="496" y="909"/>
                  <a:pt x="496" y="909"/>
                </a:cubicBezTo>
                <a:cubicBezTo>
                  <a:pt x="547" y="943"/>
                  <a:pt x="562" y="992"/>
                  <a:pt x="595" y="1042"/>
                </a:cubicBezTo>
                <a:cubicBezTo>
                  <a:pt x="603" y="1068"/>
                  <a:pt x="608" y="1094"/>
                  <a:pt x="618" y="1119"/>
                </a:cubicBezTo>
                <a:cubicBezTo>
                  <a:pt x="637" y="1165"/>
                  <a:pt x="670" y="1203"/>
                  <a:pt x="684" y="1252"/>
                </a:cubicBezTo>
                <a:cubicBezTo>
                  <a:pt x="710" y="1343"/>
                  <a:pt x="706" y="1435"/>
                  <a:pt x="717" y="1529"/>
                </a:cubicBezTo>
                <a:cubicBezTo>
                  <a:pt x="725" y="1595"/>
                  <a:pt x="791" y="1630"/>
                  <a:pt x="839" y="1662"/>
                </a:cubicBezTo>
                <a:cubicBezTo>
                  <a:pt x="850" y="1669"/>
                  <a:pt x="872" y="1684"/>
                  <a:pt x="872" y="1684"/>
                </a:cubicBezTo>
                <a:cubicBezTo>
                  <a:pt x="916" y="1680"/>
                  <a:pt x="961" y="1682"/>
                  <a:pt x="1005" y="1673"/>
                </a:cubicBezTo>
                <a:cubicBezTo>
                  <a:pt x="1031" y="1668"/>
                  <a:pt x="1084" y="1610"/>
                  <a:pt x="1127" y="1596"/>
                </a:cubicBezTo>
                <a:cubicBezTo>
                  <a:pt x="1182" y="1607"/>
                  <a:pt x="1211" y="1631"/>
                  <a:pt x="1260" y="1651"/>
                </a:cubicBezTo>
                <a:cubicBezTo>
                  <a:pt x="1402" y="1710"/>
                  <a:pt x="1551" y="1770"/>
                  <a:pt x="1703" y="1795"/>
                </a:cubicBezTo>
                <a:cubicBezTo>
                  <a:pt x="1835" y="1786"/>
                  <a:pt x="1918" y="1804"/>
                  <a:pt x="1991" y="1695"/>
                </a:cubicBezTo>
                <a:cubicBezTo>
                  <a:pt x="2004" y="1642"/>
                  <a:pt x="1997" y="1603"/>
                  <a:pt x="1980" y="1551"/>
                </a:cubicBezTo>
                <a:cubicBezTo>
                  <a:pt x="1984" y="1522"/>
                  <a:pt x="1981" y="1491"/>
                  <a:pt x="1991" y="1463"/>
                </a:cubicBezTo>
                <a:cubicBezTo>
                  <a:pt x="1995" y="1452"/>
                  <a:pt x="2079" y="1382"/>
                  <a:pt x="2091" y="1374"/>
                </a:cubicBezTo>
                <a:cubicBezTo>
                  <a:pt x="2104" y="1364"/>
                  <a:pt x="2120" y="1358"/>
                  <a:pt x="2135" y="1352"/>
                </a:cubicBezTo>
                <a:cubicBezTo>
                  <a:pt x="2157" y="1343"/>
                  <a:pt x="2202" y="1330"/>
                  <a:pt x="2202" y="1330"/>
                </a:cubicBezTo>
                <a:cubicBezTo>
                  <a:pt x="2235" y="1263"/>
                  <a:pt x="2259" y="1166"/>
                  <a:pt x="2179" y="1119"/>
                </a:cubicBezTo>
                <a:cubicBezTo>
                  <a:pt x="2158" y="1106"/>
                  <a:pt x="2094" y="1099"/>
                  <a:pt x="2080" y="1097"/>
                </a:cubicBezTo>
                <a:cubicBezTo>
                  <a:pt x="2015" y="1055"/>
                  <a:pt x="2004" y="991"/>
                  <a:pt x="1980" y="920"/>
                </a:cubicBezTo>
                <a:cubicBezTo>
                  <a:pt x="1987" y="898"/>
                  <a:pt x="1995" y="875"/>
                  <a:pt x="2002" y="853"/>
                </a:cubicBezTo>
                <a:cubicBezTo>
                  <a:pt x="2013" y="820"/>
                  <a:pt x="2049" y="802"/>
                  <a:pt x="2069" y="776"/>
                </a:cubicBezTo>
                <a:cubicBezTo>
                  <a:pt x="2112" y="720"/>
                  <a:pt x="2108" y="725"/>
                  <a:pt x="2124" y="676"/>
                </a:cubicBezTo>
                <a:cubicBezTo>
                  <a:pt x="2120" y="580"/>
                  <a:pt x="2119" y="484"/>
                  <a:pt x="2113" y="388"/>
                </a:cubicBezTo>
                <a:cubicBezTo>
                  <a:pt x="2111" y="347"/>
                  <a:pt x="2120" y="295"/>
                  <a:pt x="2091" y="266"/>
                </a:cubicBezTo>
                <a:cubicBezTo>
                  <a:pt x="2032" y="207"/>
                  <a:pt x="1946" y="172"/>
                  <a:pt x="1869" y="144"/>
                </a:cubicBezTo>
                <a:cubicBezTo>
                  <a:pt x="1727" y="154"/>
                  <a:pt x="1589" y="173"/>
                  <a:pt x="1448" y="189"/>
                </a:cubicBezTo>
                <a:cubicBezTo>
                  <a:pt x="1400" y="185"/>
                  <a:pt x="1348" y="196"/>
                  <a:pt x="1304" y="178"/>
                </a:cubicBezTo>
                <a:cubicBezTo>
                  <a:pt x="1267" y="163"/>
                  <a:pt x="1260" y="111"/>
                  <a:pt x="1238" y="78"/>
                </a:cubicBezTo>
                <a:cubicBezTo>
                  <a:pt x="1203" y="26"/>
                  <a:pt x="1148" y="19"/>
                  <a:pt x="1094" y="0"/>
                </a:cubicBezTo>
                <a:cubicBezTo>
                  <a:pt x="1073" y="8"/>
                  <a:pt x="1050" y="11"/>
                  <a:pt x="1038" y="34"/>
                </a:cubicBezTo>
                <a:cubicBezTo>
                  <a:pt x="1027" y="55"/>
                  <a:pt x="1016" y="100"/>
                  <a:pt x="1016" y="100"/>
                </a:cubicBezTo>
                <a:cubicBezTo>
                  <a:pt x="1029" y="120"/>
                  <a:pt x="1049" y="136"/>
                  <a:pt x="1061" y="156"/>
                </a:cubicBezTo>
                <a:cubicBezTo>
                  <a:pt x="1067" y="166"/>
                  <a:pt x="1067" y="179"/>
                  <a:pt x="1072" y="189"/>
                </a:cubicBezTo>
                <a:cubicBezTo>
                  <a:pt x="1084" y="213"/>
                  <a:pt x="1101" y="233"/>
                  <a:pt x="1116" y="255"/>
                </a:cubicBezTo>
                <a:close/>
              </a:path>
            </a:pathLst>
          </a:custGeom>
          <a:solidFill>
            <a:schemeClr val="folHlink">
              <a:alpha val="100000"/>
            </a:schemeClr>
          </a:solidFill>
          <a:ln w="2857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6" name="Oval 5"/>
          <p:cNvSpPr/>
          <p:nvPr/>
        </p:nvSpPr>
        <p:spPr>
          <a:xfrm>
            <a:off x="914400" y="2738735"/>
            <a:ext cx="533400" cy="533400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en-US" altLang="zh-CN" sz="2400" b="1" i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7" name="Oval 6"/>
          <p:cNvSpPr/>
          <p:nvPr/>
        </p:nvSpPr>
        <p:spPr>
          <a:xfrm>
            <a:off x="2133600" y="3500735"/>
            <a:ext cx="533400" cy="533400"/>
          </a:xfrm>
          <a:prstGeom prst="ellipse">
            <a:avLst/>
          </a:prstGeom>
          <a:solidFill>
            <a:schemeClr val="tx1"/>
          </a:solidFill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400" b="1" i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8" name="Oval 7"/>
          <p:cNvSpPr/>
          <p:nvPr/>
        </p:nvSpPr>
        <p:spPr>
          <a:xfrm>
            <a:off x="651696" y="5155179"/>
            <a:ext cx="533400" cy="533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endParaRPr lang="en-US" altLang="zh-CN" sz="2400" b="1" i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9" name="Oval 8"/>
          <p:cNvSpPr/>
          <p:nvPr/>
        </p:nvSpPr>
        <p:spPr>
          <a:xfrm>
            <a:off x="1935393" y="5949044"/>
            <a:ext cx="533400" cy="533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sz="2400" b="1" i="1" dirty="0">
              <a:solidFill>
                <a:schemeClr val="accent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90" name="Freeform 9"/>
          <p:cNvSpPr/>
          <p:nvPr/>
        </p:nvSpPr>
        <p:spPr>
          <a:xfrm>
            <a:off x="1066800" y="3272135"/>
            <a:ext cx="1066800" cy="647700"/>
          </a:xfrm>
          <a:custGeom>
            <a:avLst/>
            <a:gdLst>
              <a:gd name="txL" fmla="*/ 0 w 672"/>
              <a:gd name="txT" fmla="*/ 0 h 408"/>
              <a:gd name="txR" fmla="*/ 672 w 672"/>
              <a:gd name="txB" fmla="*/ 408 h 408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72" h="408">
                <a:moveTo>
                  <a:pt x="96" y="0"/>
                </a:moveTo>
                <a:cubicBezTo>
                  <a:pt x="104" y="76"/>
                  <a:pt x="112" y="152"/>
                  <a:pt x="96" y="192"/>
                </a:cubicBezTo>
                <a:cubicBezTo>
                  <a:pt x="80" y="232"/>
                  <a:pt x="0" y="208"/>
                  <a:pt x="0" y="240"/>
                </a:cubicBezTo>
                <a:cubicBezTo>
                  <a:pt x="0" y="272"/>
                  <a:pt x="48" y="360"/>
                  <a:pt x="96" y="384"/>
                </a:cubicBezTo>
                <a:cubicBezTo>
                  <a:pt x="144" y="408"/>
                  <a:pt x="216" y="408"/>
                  <a:pt x="288" y="384"/>
                </a:cubicBezTo>
                <a:cubicBezTo>
                  <a:pt x="360" y="360"/>
                  <a:pt x="464" y="256"/>
                  <a:pt x="528" y="240"/>
                </a:cubicBezTo>
                <a:cubicBezTo>
                  <a:pt x="592" y="224"/>
                  <a:pt x="656" y="280"/>
                  <a:pt x="672" y="288"/>
                </a:cubicBezTo>
              </a:path>
            </a:pathLst>
          </a:custGeom>
          <a:noFill/>
          <a:ln w="28575" cap="flat" cmpd="sng">
            <a:solidFill>
              <a:schemeClr val="accent1">
                <a:alpha val="100000"/>
              </a:schemeClr>
            </a:solidFill>
            <a:prstDash val="solid"/>
            <a:round/>
            <a:headEnd type="none" w="med" len="med"/>
            <a:tailEnd type="stealth" w="lg" len="lg"/>
          </a:ln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491" name="AutoShape 10"/>
          <p:cNvCxnSpPr>
            <a:stCxn id="20487" idx="3"/>
            <a:endCxn id="20488" idx="7"/>
          </p:cNvCxnSpPr>
          <p:nvPr/>
        </p:nvCxnSpPr>
        <p:spPr>
          <a:xfrm flipH="1">
            <a:off x="1106981" y="3956020"/>
            <a:ext cx="1104734" cy="1277274"/>
          </a:xfrm>
          <a:prstGeom prst="straightConnector1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stealth" w="lg" len="lg"/>
          </a:ln>
        </p:spPr>
      </p:cxnSp>
      <p:sp>
        <p:nvSpPr>
          <p:cNvPr id="20493" name="Text Box 12"/>
          <p:cNvSpPr txBox="1"/>
          <p:nvPr/>
        </p:nvSpPr>
        <p:spPr>
          <a:xfrm>
            <a:off x="1070978" y="5911234"/>
            <a:ext cx="441146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24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94" name="Text Box 13"/>
          <p:cNvSpPr txBox="1"/>
          <p:nvPr/>
        </p:nvSpPr>
        <p:spPr>
          <a:xfrm>
            <a:off x="1166902" y="3805535"/>
            <a:ext cx="441146" cy="461665"/>
          </a:xfrm>
          <a:prstGeom prst="rect">
            <a:avLst/>
          </a:prstGeom>
          <a:noFill/>
          <a:ln w="2857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24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3364" name="Text Box 4"/>
              <p:cNvSpPr txBox="1"/>
              <p:nvPr/>
            </p:nvSpPr>
            <p:spPr>
              <a:xfrm>
                <a:off x="41509" y="530788"/>
                <a:ext cx="2888782" cy="156966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正确性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我们必须证明，当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中取出时，它已经收敛了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𝑑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华文细黑" panose="02010600040101010101" charset="-122"/>
                              <a:sym typeface="Symbol" panose="05050102010706020507" pitchFamily="18" charset="2"/>
                            </a:rPr>
                            <m:t>𝑢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(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𝑠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𝑢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2336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" y="530788"/>
                <a:ext cx="2888782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448" t="-845" r="-426" b="-77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: 形状 4"/>
          <p:cNvSpPr/>
          <p:nvPr/>
        </p:nvSpPr>
        <p:spPr>
          <a:xfrm>
            <a:off x="1166902" y="5540460"/>
            <a:ext cx="774469" cy="571132"/>
          </a:xfrm>
          <a:custGeom>
            <a:avLst/>
            <a:gdLst>
              <a:gd name="connsiteX0" fmla="*/ 0 w 1180251"/>
              <a:gd name="connsiteY0" fmla="*/ 0 h 866295"/>
              <a:gd name="connsiteX1" fmla="*/ 304800 w 1180251"/>
              <a:gd name="connsiteY1" fmla="*/ 24063 h 866295"/>
              <a:gd name="connsiteX2" fmla="*/ 352926 w 1180251"/>
              <a:gd name="connsiteY2" fmla="*/ 56148 h 866295"/>
              <a:gd name="connsiteX3" fmla="*/ 385010 w 1180251"/>
              <a:gd name="connsiteY3" fmla="*/ 72190 h 866295"/>
              <a:gd name="connsiteX4" fmla="*/ 433136 w 1180251"/>
              <a:gd name="connsiteY4" fmla="*/ 104274 h 866295"/>
              <a:gd name="connsiteX5" fmla="*/ 449179 w 1180251"/>
              <a:gd name="connsiteY5" fmla="*/ 120316 h 866295"/>
              <a:gd name="connsiteX6" fmla="*/ 481263 w 1180251"/>
              <a:gd name="connsiteY6" fmla="*/ 144379 h 866295"/>
              <a:gd name="connsiteX7" fmla="*/ 505326 w 1180251"/>
              <a:gd name="connsiteY7" fmla="*/ 192505 h 866295"/>
              <a:gd name="connsiteX8" fmla="*/ 521368 w 1180251"/>
              <a:gd name="connsiteY8" fmla="*/ 208548 h 866295"/>
              <a:gd name="connsiteX9" fmla="*/ 537410 w 1180251"/>
              <a:gd name="connsiteY9" fmla="*/ 240632 h 866295"/>
              <a:gd name="connsiteX10" fmla="*/ 545431 w 1180251"/>
              <a:gd name="connsiteY10" fmla="*/ 264695 h 866295"/>
              <a:gd name="connsiteX11" fmla="*/ 561473 w 1180251"/>
              <a:gd name="connsiteY11" fmla="*/ 328863 h 866295"/>
              <a:gd name="connsiteX12" fmla="*/ 657726 w 1180251"/>
              <a:gd name="connsiteY12" fmla="*/ 360948 h 866295"/>
              <a:gd name="connsiteX13" fmla="*/ 705852 w 1180251"/>
              <a:gd name="connsiteY13" fmla="*/ 401053 h 866295"/>
              <a:gd name="connsiteX14" fmla="*/ 721894 w 1180251"/>
              <a:gd name="connsiteY14" fmla="*/ 425116 h 866295"/>
              <a:gd name="connsiteX15" fmla="*/ 737936 w 1180251"/>
              <a:gd name="connsiteY15" fmla="*/ 521369 h 866295"/>
              <a:gd name="connsiteX16" fmla="*/ 753979 w 1180251"/>
              <a:gd name="connsiteY16" fmla="*/ 569495 h 866295"/>
              <a:gd name="connsiteX17" fmla="*/ 770021 w 1180251"/>
              <a:gd name="connsiteY17" fmla="*/ 593558 h 866295"/>
              <a:gd name="connsiteX18" fmla="*/ 794084 w 1180251"/>
              <a:gd name="connsiteY18" fmla="*/ 625642 h 866295"/>
              <a:gd name="connsiteX19" fmla="*/ 850231 w 1180251"/>
              <a:gd name="connsiteY19" fmla="*/ 649705 h 866295"/>
              <a:gd name="connsiteX20" fmla="*/ 898358 w 1180251"/>
              <a:gd name="connsiteY20" fmla="*/ 697832 h 866295"/>
              <a:gd name="connsiteX21" fmla="*/ 930442 w 1180251"/>
              <a:gd name="connsiteY21" fmla="*/ 745958 h 866295"/>
              <a:gd name="connsiteX22" fmla="*/ 978568 w 1180251"/>
              <a:gd name="connsiteY22" fmla="*/ 778042 h 866295"/>
              <a:gd name="connsiteX23" fmla="*/ 1002631 w 1180251"/>
              <a:gd name="connsiteY23" fmla="*/ 794084 h 866295"/>
              <a:gd name="connsiteX24" fmla="*/ 1018673 w 1180251"/>
              <a:gd name="connsiteY24" fmla="*/ 818148 h 866295"/>
              <a:gd name="connsiteX25" fmla="*/ 1042736 w 1180251"/>
              <a:gd name="connsiteY25" fmla="*/ 834190 h 866295"/>
              <a:gd name="connsiteX26" fmla="*/ 1155031 w 1180251"/>
              <a:gd name="connsiteY26" fmla="*/ 858253 h 866295"/>
              <a:gd name="connsiteX27" fmla="*/ 1171073 w 1180251"/>
              <a:gd name="connsiteY27" fmla="*/ 866274 h 86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80251" h="866295">
                <a:moveTo>
                  <a:pt x="0" y="0"/>
                </a:moveTo>
                <a:cubicBezTo>
                  <a:pt x="153666" y="30733"/>
                  <a:pt x="52961" y="15069"/>
                  <a:pt x="304800" y="24063"/>
                </a:cubicBezTo>
                <a:cubicBezTo>
                  <a:pt x="320842" y="34758"/>
                  <a:pt x="335681" y="47526"/>
                  <a:pt x="352926" y="56148"/>
                </a:cubicBezTo>
                <a:cubicBezTo>
                  <a:pt x="363621" y="61495"/>
                  <a:pt x="375280" y="65240"/>
                  <a:pt x="385010" y="72190"/>
                </a:cubicBezTo>
                <a:cubicBezTo>
                  <a:pt x="437583" y="109742"/>
                  <a:pt x="381518" y="87068"/>
                  <a:pt x="433136" y="104274"/>
                </a:cubicBezTo>
                <a:cubicBezTo>
                  <a:pt x="438484" y="109621"/>
                  <a:pt x="443369" y="115475"/>
                  <a:pt x="449179" y="120316"/>
                </a:cubicBezTo>
                <a:cubicBezTo>
                  <a:pt x="459449" y="128874"/>
                  <a:pt x="471810" y="134926"/>
                  <a:pt x="481263" y="144379"/>
                </a:cubicBezTo>
                <a:cubicBezTo>
                  <a:pt x="511687" y="174803"/>
                  <a:pt x="485756" y="159888"/>
                  <a:pt x="505326" y="192505"/>
                </a:cubicBezTo>
                <a:cubicBezTo>
                  <a:pt x="509217" y="198990"/>
                  <a:pt x="517173" y="202256"/>
                  <a:pt x="521368" y="208548"/>
                </a:cubicBezTo>
                <a:cubicBezTo>
                  <a:pt x="528000" y="218497"/>
                  <a:pt x="532700" y="229642"/>
                  <a:pt x="537410" y="240632"/>
                </a:cubicBezTo>
                <a:cubicBezTo>
                  <a:pt x="540741" y="248403"/>
                  <a:pt x="543206" y="256538"/>
                  <a:pt x="545431" y="264695"/>
                </a:cubicBezTo>
                <a:cubicBezTo>
                  <a:pt x="551232" y="285966"/>
                  <a:pt x="543128" y="316633"/>
                  <a:pt x="561473" y="328863"/>
                </a:cubicBezTo>
                <a:cubicBezTo>
                  <a:pt x="606046" y="358579"/>
                  <a:pt x="576126" y="342814"/>
                  <a:pt x="657726" y="360948"/>
                </a:cubicBezTo>
                <a:cubicBezTo>
                  <a:pt x="681386" y="376722"/>
                  <a:pt x="686552" y="377893"/>
                  <a:pt x="705852" y="401053"/>
                </a:cubicBezTo>
                <a:cubicBezTo>
                  <a:pt x="712023" y="408459"/>
                  <a:pt x="716547" y="417095"/>
                  <a:pt x="721894" y="425116"/>
                </a:cubicBezTo>
                <a:cubicBezTo>
                  <a:pt x="727580" y="470607"/>
                  <a:pt x="726580" y="483518"/>
                  <a:pt x="737936" y="521369"/>
                </a:cubicBezTo>
                <a:cubicBezTo>
                  <a:pt x="742795" y="537566"/>
                  <a:pt x="744599" y="555425"/>
                  <a:pt x="753979" y="569495"/>
                </a:cubicBezTo>
                <a:cubicBezTo>
                  <a:pt x="759326" y="577516"/>
                  <a:pt x="764418" y="585714"/>
                  <a:pt x="770021" y="593558"/>
                </a:cubicBezTo>
                <a:cubicBezTo>
                  <a:pt x="777791" y="604436"/>
                  <a:pt x="783934" y="616942"/>
                  <a:pt x="794084" y="625642"/>
                </a:cubicBezTo>
                <a:cubicBezTo>
                  <a:pt x="806699" y="636455"/>
                  <a:pt x="833939" y="644274"/>
                  <a:pt x="850231" y="649705"/>
                </a:cubicBezTo>
                <a:cubicBezTo>
                  <a:pt x="882725" y="671369"/>
                  <a:pt x="872242" y="660524"/>
                  <a:pt x="898358" y="697832"/>
                </a:cubicBezTo>
                <a:cubicBezTo>
                  <a:pt x="909415" y="713627"/>
                  <a:pt x="914400" y="735263"/>
                  <a:pt x="930442" y="745958"/>
                </a:cubicBezTo>
                <a:lnTo>
                  <a:pt x="978568" y="778042"/>
                </a:lnTo>
                <a:lnTo>
                  <a:pt x="1002631" y="794084"/>
                </a:lnTo>
                <a:cubicBezTo>
                  <a:pt x="1007978" y="802105"/>
                  <a:pt x="1011856" y="811331"/>
                  <a:pt x="1018673" y="818148"/>
                </a:cubicBezTo>
                <a:cubicBezTo>
                  <a:pt x="1025489" y="824965"/>
                  <a:pt x="1033927" y="830275"/>
                  <a:pt x="1042736" y="834190"/>
                </a:cubicBezTo>
                <a:cubicBezTo>
                  <a:pt x="1087459" y="854067"/>
                  <a:pt x="1104490" y="851935"/>
                  <a:pt x="1155031" y="858253"/>
                </a:cubicBezTo>
                <a:cubicBezTo>
                  <a:pt x="1181630" y="867119"/>
                  <a:pt x="1187549" y="866274"/>
                  <a:pt x="1171073" y="866274"/>
                </a:cubicBezTo>
              </a:path>
            </a:pathLst>
          </a:custGeom>
          <a:noFill/>
          <a:ln w="28575">
            <a:solidFill>
              <a:srgbClr val="0070C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20487" idx="4"/>
            <a:endCxn id="20489" idx="0"/>
          </p:cNvCxnSpPr>
          <p:nvPr/>
        </p:nvCxnSpPr>
        <p:spPr>
          <a:xfrm flipH="1">
            <a:off x="2202093" y="4034135"/>
            <a:ext cx="198207" cy="1914909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001733" y="560704"/>
                <a:ext cx="6100758" cy="6221095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证明：注意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图中没有负边</a:t>
                </a:r>
                <a:endParaRPr lang="en-US" altLang="zh-CN" sz="2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最短路径的权重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是从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的当前路径的权重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  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我们有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]≥(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𝑣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是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Dijkstra 算法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𝑉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中选的出第一个结点。要证明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  <m:t>𝑢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=(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利用反证法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  <m:t>𝑢</m:t>
                        </m:r>
                      </m:e>
                    </m:d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  <a:sym typeface="Symbol" panose="05050102010706020507" pitchFamily="18" charset="2"/>
                      </a:rPr>
                      <m:t>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，就意味着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的真实最短路径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，不能由已访 问结点集合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中的结点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直接到结点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。即存在比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更短的路径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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 &gt; 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则在未访问结点集合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𝑄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𝑉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𝑆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中，必存在一个不是结点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的结点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，结点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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真实最短路径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𝑃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上的第一个属于集合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𝑄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的结点（此时路径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Symbol" panose="05050102010706020507" pitchFamily="18" charset="2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𝑦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Symbol" panose="05050102010706020507" pitchFamily="18" charset="2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）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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 = 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  <m:t>𝑠</m:t>
                        </m:r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  <m:t>,</m:t>
                        </m:r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  <a:sym typeface="Symbol" panose="05050102010706020507" pitchFamily="18" charset="2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(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优化子结构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)</a:t>
                </a:r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]&gt; 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)= 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(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𝒔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+ 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 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为什么？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)</a:t>
                </a:r>
                <a:b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</a:b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= 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𝒅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𝒚</m:t>
                    </m:r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+ (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)≥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		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  <a:p>
                <a:pPr algn="l">
                  <a:lnSpc>
                    <a:spcPct val="120000"/>
                  </a:lnSpc>
                  <a:spcBef>
                    <a:spcPts val="0"/>
                  </a:spcBef>
                  <a:buClrTx/>
                  <a:buSzTx/>
                </a:pP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但是如果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 &gt; 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sz="2000" i="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，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则不会选择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𝑢</m:t>
                    </m:r>
                  </m:oMath>
                </a14:m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。</a:t>
                </a:r>
                <a:r>
                  <a:rPr lang="en-US" altLang="zh-CN" sz="2000" dirty="0" err="1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矛盾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Symbol" panose="05050102010706020507" pitchFamily="18" charset="2"/>
                  </a:rPr>
                  <a:t>。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1733" y="560704"/>
                <a:ext cx="6100758" cy="6221095"/>
              </a:xfrm>
              <a:blipFill rotWithShape="1">
                <a:blip r:embed="rId2"/>
                <a:stretch>
                  <a:fillRect l="-210" t="-214" r="-243" b="-19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1772846" y="4955564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-47893" y="3571938"/>
                <a:ext cx="76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3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893" y="3571938"/>
                <a:ext cx="76200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35" t="-10" r="48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88545" y="5835086"/>
                <a:ext cx="76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sz="36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" y="5835086"/>
                <a:ext cx="762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37" t="-11" r="37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485" grpId="0" animBg="1"/>
      <p:bldP spid="20486" grpId="0" animBg="1"/>
      <p:bldP spid="20487" grpId="0" animBg="1"/>
      <p:bldP spid="20488" grpId="0" animBg="1"/>
      <p:bldP spid="20489" grpId="0" animBg="1"/>
      <p:bldP spid="20490" grpId="0" animBg="1"/>
      <p:bldP spid="20493" grpId="0"/>
      <p:bldP spid="20494" grpId="0"/>
      <p:bldP spid="5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/>
          </p:cNvSpPr>
          <p:nvPr>
            <p:ph type="title"/>
          </p:nvPr>
        </p:nvSpPr>
        <p:spPr>
          <a:xfrm>
            <a:off x="0" y="234315"/>
            <a:ext cx="9143436" cy="91440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多源最短路径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0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80938"/>
                <a:ext cx="8458200" cy="3748261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给定一个边加权的有向图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，找到图中每一对结点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𝒖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,</m:t>
                        </m:r>
                        <m:r>
                          <a:rPr lang="en-US" altLang="zh-CN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间最短路径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图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可能包含负边但是不包含负圈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依次把</a:t>
                </a: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中的每个顶点作为源节点，执行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次单源最短路径算法，从而得到每对顶点之间的最短路径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动态规划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Floyd算法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50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80938"/>
                <a:ext cx="8458200" cy="3748261"/>
              </a:xfrm>
              <a:blipFill rotWithShape="1">
                <a:blip r:embed="rId1"/>
                <a:stretch>
                  <a:fillRect l="-150" t="-343" r="-150" b="-32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05400" y="6296680"/>
            <a:ext cx="36620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719455" y="161290"/>
            <a:ext cx="7886700" cy="660400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图和权矩阵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533" name="Oval 4"/>
          <p:cNvSpPr/>
          <p:nvPr/>
        </p:nvSpPr>
        <p:spPr>
          <a:xfrm>
            <a:off x="5060950" y="2822575"/>
            <a:ext cx="582613" cy="600075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4" name="Oval 5"/>
          <p:cNvSpPr/>
          <p:nvPr/>
        </p:nvSpPr>
        <p:spPr>
          <a:xfrm>
            <a:off x="6398388" y="1957354"/>
            <a:ext cx="582612" cy="53975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Oval 6"/>
          <p:cNvSpPr/>
          <p:nvPr/>
        </p:nvSpPr>
        <p:spPr>
          <a:xfrm>
            <a:off x="7760938" y="1989900"/>
            <a:ext cx="582612" cy="601663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6" name="Oval 7"/>
          <p:cNvSpPr/>
          <p:nvPr/>
        </p:nvSpPr>
        <p:spPr>
          <a:xfrm>
            <a:off x="6423819" y="3455563"/>
            <a:ext cx="582612" cy="600075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7" name="Oval 8"/>
          <p:cNvSpPr/>
          <p:nvPr/>
        </p:nvSpPr>
        <p:spPr>
          <a:xfrm>
            <a:off x="7727157" y="3497790"/>
            <a:ext cx="584200" cy="600075"/>
          </a:xfrm>
          <a:prstGeom prst="ellipse">
            <a:avLst/>
          </a:prstGeom>
          <a:solidFill>
            <a:schemeClr val="bg1">
              <a:alpha val="50195"/>
            </a:schemeClr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Line 9"/>
          <p:cNvSpPr/>
          <p:nvPr/>
        </p:nvSpPr>
        <p:spPr>
          <a:xfrm>
            <a:off x="6705600" y="2514600"/>
            <a:ext cx="0" cy="91440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39" name="Line 10"/>
          <p:cNvSpPr/>
          <p:nvPr/>
        </p:nvSpPr>
        <p:spPr>
          <a:xfrm flipH="1">
            <a:off x="8032749" y="2607641"/>
            <a:ext cx="1" cy="891639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40" name="Line 11"/>
          <p:cNvSpPr/>
          <p:nvPr/>
        </p:nvSpPr>
        <p:spPr>
          <a:xfrm flipH="1">
            <a:off x="6951663" y="2424113"/>
            <a:ext cx="835025" cy="11033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41" name="Line 12"/>
          <p:cNvSpPr/>
          <p:nvPr/>
        </p:nvSpPr>
        <p:spPr>
          <a:xfrm>
            <a:off x="6981000" y="2129916"/>
            <a:ext cx="813370" cy="1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42" name="Line 13"/>
          <p:cNvSpPr/>
          <p:nvPr/>
        </p:nvSpPr>
        <p:spPr>
          <a:xfrm flipH="1">
            <a:off x="6932613" y="3962400"/>
            <a:ext cx="839787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43" name="Rectangle 14"/>
          <p:cNvSpPr/>
          <p:nvPr/>
        </p:nvSpPr>
        <p:spPr>
          <a:xfrm>
            <a:off x="6502400" y="1957354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ea typeface="宋体" panose="02010600030101010101" pitchFamily="2" charset="-122"/>
              </a:rPr>
              <a:t>1</a:t>
            </a:r>
            <a:endParaRPr lang="en-US" altLang="zh-CN" sz="2400" baseline="-25000" dirty="0">
              <a:ea typeface="宋体" panose="02010600030101010101" pitchFamily="2" charset="-122"/>
            </a:endParaRPr>
          </a:p>
        </p:txBody>
      </p:sp>
      <p:sp>
        <p:nvSpPr>
          <p:cNvPr id="22544" name="Rectangle 15"/>
          <p:cNvSpPr/>
          <p:nvPr/>
        </p:nvSpPr>
        <p:spPr>
          <a:xfrm>
            <a:off x="7846663" y="2012699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ea typeface="宋体" panose="02010600030101010101" pitchFamily="2" charset="-122"/>
              </a:rPr>
              <a:t>2</a:t>
            </a:r>
            <a:endParaRPr lang="en-US" altLang="zh-CN" sz="2400" baseline="-25000" dirty="0">
              <a:ea typeface="宋体" panose="02010600030101010101" pitchFamily="2" charset="-122"/>
            </a:endParaRPr>
          </a:p>
        </p:txBody>
      </p:sp>
      <p:sp>
        <p:nvSpPr>
          <p:cNvPr id="22545" name="Rectangle 16"/>
          <p:cNvSpPr/>
          <p:nvPr/>
        </p:nvSpPr>
        <p:spPr>
          <a:xfrm>
            <a:off x="7831137" y="3538181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ea typeface="宋体" panose="02010600030101010101" pitchFamily="2" charset="-122"/>
              </a:rPr>
              <a:t>3</a:t>
            </a:r>
            <a:endParaRPr lang="en-US" altLang="zh-CN" sz="2400" baseline="-25000" dirty="0">
              <a:ea typeface="宋体" panose="02010600030101010101" pitchFamily="2" charset="-122"/>
            </a:endParaRPr>
          </a:p>
        </p:txBody>
      </p:sp>
      <p:sp>
        <p:nvSpPr>
          <p:cNvPr id="22546" name="Rectangle 17"/>
          <p:cNvSpPr/>
          <p:nvPr/>
        </p:nvSpPr>
        <p:spPr>
          <a:xfrm>
            <a:off x="6508557" y="3490556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ea typeface="宋体" panose="02010600030101010101" pitchFamily="2" charset="-122"/>
              </a:rPr>
              <a:t>4</a:t>
            </a:r>
            <a:endParaRPr lang="en-US" altLang="zh-CN" sz="2400" baseline="-25000" dirty="0">
              <a:ea typeface="宋体" panose="02010600030101010101" pitchFamily="2" charset="-122"/>
            </a:endParaRPr>
          </a:p>
        </p:txBody>
      </p:sp>
      <p:sp>
        <p:nvSpPr>
          <p:cNvPr id="22547" name="Rectangle 18"/>
          <p:cNvSpPr/>
          <p:nvPr/>
        </p:nvSpPr>
        <p:spPr>
          <a:xfrm>
            <a:off x="5128208" y="2839940"/>
            <a:ext cx="43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v</a:t>
            </a:r>
            <a:r>
              <a:rPr lang="en-US" altLang="zh-CN" sz="2400" baseline="-25000" dirty="0">
                <a:ea typeface="宋体" panose="02010600030101010101" pitchFamily="2" charset="-122"/>
              </a:rPr>
              <a:t>5</a:t>
            </a:r>
            <a:endParaRPr lang="en-US" altLang="zh-CN" sz="2400" baseline="-25000" dirty="0">
              <a:ea typeface="宋体" panose="02010600030101010101" pitchFamily="2" charset="-122"/>
            </a:endParaRPr>
          </a:p>
        </p:txBody>
      </p:sp>
      <p:sp>
        <p:nvSpPr>
          <p:cNvPr id="22548" name="Rectangle 19"/>
          <p:cNvSpPr/>
          <p:nvPr/>
        </p:nvSpPr>
        <p:spPr>
          <a:xfrm>
            <a:off x="7985125" y="27273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49" name="Rectangle 20"/>
          <p:cNvSpPr/>
          <p:nvPr/>
        </p:nvSpPr>
        <p:spPr>
          <a:xfrm>
            <a:off x="7255409" y="2829048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0" name="Rectangle 21"/>
          <p:cNvSpPr/>
          <p:nvPr/>
        </p:nvSpPr>
        <p:spPr>
          <a:xfrm>
            <a:off x="7223125" y="3429000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1" name="Line 22"/>
          <p:cNvSpPr/>
          <p:nvPr/>
        </p:nvSpPr>
        <p:spPr>
          <a:xfrm>
            <a:off x="7005445" y="3810000"/>
            <a:ext cx="721712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52" name="Rectangle 23"/>
          <p:cNvSpPr/>
          <p:nvPr/>
        </p:nvSpPr>
        <p:spPr>
          <a:xfrm>
            <a:off x="7299325" y="39465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4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3" name="Rectangle 24"/>
          <p:cNvSpPr/>
          <p:nvPr/>
        </p:nvSpPr>
        <p:spPr>
          <a:xfrm>
            <a:off x="6461125" y="27273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4" name="Rectangle 25"/>
          <p:cNvSpPr/>
          <p:nvPr/>
        </p:nvSpPr>
        <p:spPr>
          <a:xfrm>
            <a:off x="5851525" y="3352800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5" name="Line 26"/>
          <p:cNvSpPr/>
          <p:nvPr/>
        </p:nvSpPr>
        <p:spPr>
          <a:xfrm flipH="1">
            <a:off x="6946707" y="2346325"/>
            <a:ext cx="809818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56" name="Rectangle 27"/>
          <p:cNvSpPr/>
          <p:nvPr/>
        </p:nvSpPr>
        <p:spPr>
          <a:xfrm>
            <a:off x="7223125" y="16605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7" name="Rectangle 28"/>
          <p:cNvSpPr/>
          <p:nvPr/>
        </p:nvSpPr>
        <p:spPr>
          <a:xfrm>
            <a:off x="7070725" y="23463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9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58" name="Line 29"/>
          <p:cNvSpPr/>
          <p:nvPr/>
        </p:nvSpPr>
        <p:spPr>
          <a:xfrm>
            <a:off x="5562600" y="3276599"/>
            <a:ext cx="844548" cy="400731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stealth" w="med" len="med"/>
            <a:tailEnd type="none" w="sm" len="sm"/>
          </a:ln>
        </p:spPr>
      </p:sp>
      <p:sp>
        <p:nvSpPr>
          <p:cNvPr id="22559" name="Line 30"/>
          <p:cNvSpPr/>
          <p:nvPr/>
        </p:nvSpPr>
        <p:spPr>
          <a:xfrm flipH="1">
            <a:off x="5410199" y="2219325"/>
            <a:ext cx="983775" cy="600075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stealth" w="med" len="med"/>
            <a:tailEnd type="none" w="sm" len="sm"/>
          </a:ln>
        </p:spPr>
      </p:sp>
      <p:sp>
        <p:nvSpPr>
          <p:cNvPr id="22560" name="Line 31"/>
          <p:cNvSpPr/>
          <p:nvPr/>
        </p:nvSpPr>
        <p:spPr>
          <a:xfrm flipH="1">
            <a:off x="5562600" y="2355850"/>
            <a:ext cx="821320" cy="53975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stealth" w="med" len="med"/>
          </a:ln>
        </p:spPr>
      </p:sp>
      <p:sp>
        <p:nvSpPr>
          <p:cNvPr id="22561" name="Rectangle 32"/>
          <p:cNvSpPr/>
          <p:nvPr/>
        </p:nvSpPr>
        <p:spPr>
          <a:xfrm>
            <a:off x="5470525" y="21177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3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2562" name="Rectangle 33"/>
          <p:cNvSpPr/>
          <p:nvPr/>
        </p:nvSpPr>
        <p:spPr>
          <a:xfrm>
            <a:off x="5927725" y="2574925"/>
            <a:ext cx="336550" cy="457200"/>
          </a:xfrm>
          <a:prstGeom prst="rect">
            <a:avLst/>
          </a:prstGeom>
          <a:noFill/>
          <a:ln w="9525">
            <a:noFill/>
          </a:ln>
        </p:spPr>
        <p:txBody>
          <a:bodyPr wrap="none"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5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73891" y="2210657"/>
                <a:ext cx="4028923" cy="18796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28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e>
                                      </m:mr>
                                    </m:m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  <m:e>
                                      <m:r>
                                        <a:rPr lang="en-US" altLang="zh-CN" sz="28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91" y="2210657"/>
                <a:ext cx="4028923" cy="1879617"/>
              </a:xfrm>
              <a:prstGeom prst="rect">
                <a:avLst/>
              </a:prstGeom>
              <a:blipFill rotWithShape="1">
                <a:blip r:embed="rId1"/>
                <a:stretch>
                  <a:fillRect l="-3" t="-12" r="-64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989659" y="1728290"/>
            <a:ext cx="317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1      2       3     4     5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0228" y="2012700"/>
            <a:ext cx="284043" cy="229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3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4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469765" y="4876390"/>
                <a:ext cx="6386079" cy="1271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zh-CN" altLang="en-US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华文细黑" panose="02010600040101010101" charset="-122"/>
                                </a:rPr>
                                <m:t>有向边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,</m:t>
                                  </m:r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zh-CN" altLang="en-US" sz="2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的权重</m:t>
                              </m:r>
                            </m:e>
                            <m:e>
                              <m: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𝒋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𝒊𝒇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  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𝒊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华文细黑" panose="02010600040101010101" charset="-122"/>
                                  </a:rPr>
                                  <m:t>≠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𝒋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b="1" dirty="0">
                                    <a:solidFill>
                                      <a:srgbClr val="0000FF"/>
                                    </a:solidFill>
                                    <a:latin typeface="楷体" panose="02010609060101010101" pitchFamily="49" charset="-122"/>
                                    <a:ea typeface="楷体" panose="02010609060101010101" pitchFamily="49" charset="-122"/>
                                  </a:rPr>
                                  <m:t>且</m:t>
                                </m:r>
                                <m:d>
                                  <m:d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𝒊</m:t>
                                    </m:r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𝒋</m:t>
                                    </m:r>
                                  </m:e>
                                </m:d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e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𝒊𝒇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  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𝒊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华文细黑" panose="02010600040101010101" charset="-122"/>
                                  </a:rPr>
                                  <m:t>≠</m:t>
                                </m:r>
                                <m:r>
                                  <a:rPr lang="en-US" altLang="zh-CN" sz="24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华文细黑" panose="02010600040101010101" charset="-122"/>
                                  </a:rPr>
                                  <m:t>𝒋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400" b="1" dirty="0">
                                    <a:solidFill>
                                      <a:srgbClr val="0000FF"/>
                                    </a:solidFill>
                                    <a:latin typeface="楷体" panose="02010609060101010101" pitchFamily="49" charset="-122"/>
                                    <a:ea typeface="楷体" panose="02010609060101010101" pitchFamily="49" charset="-122"/>
                                  </a:rPr>
                                  <m:t>且</m:t>
                                </m:r>
                                <m:d>
                                  <m:dPr>
                                    <m:ctrlP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𝒊</m:t>
                                    </m:r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,</m:t>
                                    </m:r>
                                    <m:r>
                                      <a:rPr lang="en-US" altLang="zh-CN" sz="2400" b="1" i="1" dirty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</a:rPr>
                                      <m:t>𝒋</m:t>
                                    </m:r>
                                  </m:e>
                                </m:d>
                                <m:r>
                                  <a:rPr lang="en-US" altLang="zh-CN" sz="2400" b="1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∉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zh-CN" altLang="en-US" sz="24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765" y="4876390"/>
                <a:ext cx="6386079" cy="1271438"/>
              </a:xfrm>
              <a:prstGeom prst="rect">
                <a:avLst/>
              </a:prstGeom>
              <a:blipFill rotWithShape="1">
                <a:blip r:embed="rId2"/>
                <a:stretch>
                  <a:fillRect l="-6" t="-18" r="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19200"/>
            <a:ext cx="6913245" cy="4122420"/>
          </a:xfrm>
          <a:solidFill>
            <a:schemeClr val="bg1"/>
          </a:solidFill>
          <a:ln w="254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递归地定义最优值的代价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并获取构造最优值的信息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根据构造最优值的信息构造优化解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3625" y="314325"/>
            <a:ext cx="4918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动态规划算法设计步骤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0" y="24130"/>
            <a:ext cx="9143999" cy="685800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子问题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556" name="Rectangle 3"/>
          <p:cNvSpPr>
            <a:spLocks noGrp="1"/>
          </p:cNvSpPr>
          <p:nvPr>
            <p:ph idx="1"/>
          </p:nvPr>
        </p:nvSpPr>
        <p:spPr>
          <a:xfrm>
            <a:off x="114298" y="609601"/>
            <a:ext cx="8915400" cy="1904999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92075" tIns="46038" rIns="92075" bIns="46038" anchor="t"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如何定义更小的问题？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一种方法是将路径限制在仅包含一个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有限集合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中的结点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开始这个集合是空的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这个集合可以一直增长到包含所有结点。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0" y="2586157"/>
            <a:ext cx="6623461" cy="42718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34200" y="2828835"/>
            <a:ext cx="1866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能不能举例说明为什么？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58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532249" cy="3429000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]=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从结点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{</m:t>
                    </m:r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1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2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⋯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  <m:sSub>
                      <m:sSubPr>
                        <m:ctrlP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</m:sub>
                    </m:sSub>
                    <m:r>
                      <a:rPr lang="en-US" altLang="zh-CN" sz="3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}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的一条最短路径的权重。（从结点</a:t>
                </a:r>
                <a14:m>
                  <m:oMath xmlns:m="http://schemas.openxmlformats.org/officeDocument/2006/math"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3000" b="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的所有中间结点全部取自前</a:t>
                </a:r>
                <a14:m>
                  <m:oMath xmlns:m="http://schemas.openxmlformats.org/officeDocument/2006/math"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  <m:r>
                      <a:rPr lang="en-US" altLang="zh-CN" sz="30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个结点的一条最短路径的权重）</a:t>
                </a:r>
                <a:endParaRPr lang="en-US" altLang="zh-CN" sz="30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0</m:t>
                        </m:r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𝑊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</m:t>
                        </m:r>
                        <m:r>
                          <a:rPr lang="en-US" altLang="zh-CN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𝐷</m:t>
                    </m:r>
                    <m:r>
                      <a:rPr lang="en-US" altLang="zh-CN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目标矩阵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如何从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3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d>
                          <m:dPr>
                            <m:ctrlPr>
                              <a:rPr lang="en-US" altLang="zh-CN" sz="3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3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𝑘</m:t>
                            </m:r>
                            <m:r>
                              <a:rPr lang="en-US" altLang="zh-CN" sz="3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30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30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30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30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30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30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？</a:t>
                </a:r>
                <a:r>
                  <a:rPr lang="zh-CN" altLang="en-US" sz="3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（递归方程）</a:t>
                </a:r>
                <a:endParaRPr lang="zh-CN" altLang="en-US" sz="3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24580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532249" cy="3429000"/>
              </a:xfrm>
              <a:blipFill rotWithShape="1">
                <a:blip r:embed="rId1"/>
                <a:stretch>
                  <a:fillRect l="-149" t="-370" r="-144" b="-37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5" name="Rectang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子问题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0810" y="308610"/>
            <a:ext cx="4918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动态规划算法设计步骤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1219200"/>
            <a:ext cx="6913245" cy="41224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并获取构造最优值的信息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根据构造最优值的信息构造优化解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19200"/>
            <a:ext cx="6913245" cy="4122420"/>
          </a:xfrm>
          <a:solidFill>
            <a:schemeClr val="bg1"/>
          </a:solidFill>
          <a:ln w="254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分析优化解的结构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递归地定义最优值的代价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自底向上地计算优化解的代价保存之</a:t>
            </a:r>
            <a:r>
              <a:rPr lang="en-US" altLang="zh-CN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, </a:t>
            </a: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并获取构造最优值的信息</a:t>
            </a:r>
            <a:endParaRPr lang="zh-CN" altLang="en-US" b="1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根据构造最优值的信息构造优化解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 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3625" y="314325"/>
            <a:ext cx="4918075" cy="693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动态规划算法设计步骤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0" y="43942"/>
            <a:ext cx="9144000" cy="565658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递归定义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05" name="Oval 4"/>
          <p:cNvSpPr/>
          <p:nvPr/>
        </p:nvSpPr>
        <p:spPr>
          <a:xfrm>
            <a:off x="1748790" y="4370846"/>
            <a:ext cx="506413" cy="4032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06" name="Oval 5"/>
          <p:cNvSpPr/>
          <p:nvPr/>
        </p:nvSpPr>
        <p:spPr>
          <a:xfrm>
            <a:off x="4644390" y="3227846"/>
            <a:ext cx="506413" cy="4032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07" name="Oval 6"/>
          <p:cNvSpPr/>
          <p:nvPr/>
        </p:nvSpPr>
        <p:spPr>
          <a:xfrm>
            <a:off x="7466965" y="4169234"/>
            <a:ext cx="508000" cy="403225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8" name="Text Box 7"/>
              <p:cNvSpPr txBox="1"/>
              <p:nvPr/>
            </p:nvSpPr>
            <p:spPr>
              <a:xfrm>
                <a:off x="1748790" y="4370846"/>
                <a:ext cx="506413" cy="3968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𝑉</m:t>
                      </m:r>
                      <m:r>
                        <a:rPr lang="en-US" altLang="zh-CN" sz="2000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𝑖</m:t>
                      </m:r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560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90" y="4370846"/>
                <a:ext cx="506413" cy="396875"/>
              </a:xfrm>
              <a:prstGeom prst="rect">
                <a:avLst/>
              </a:prstGeom>
              <a:blipFill rotWithShape="1">
                <a:blip r:embed="rId1"/>
                <a:stretch>
                  <a:fillRect t="-36" r="63" b="-108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609" name="Text Box 8"/>
              <p:cNvSpPr txBox="1"/>
              <p:nvPr/>
            </p:nvSpPr>
            <p:spPr>
              <a:xfrm>
                <a:off x="7466965" y="4220034"/>
                <a:ext cx="447675" cy="3968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𝑉</m:t>
                      </m:r>
                      <m:r>
                        <a:rPr lang="en-US" altLang="zh-CN" sz="2000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𝑗</m:t>
                      </m:r>
                    </m:oMath>
                  </m:oMathPara>
                </a14:m>
                <a:endParaRPr lang="en-US" altLang="zh-CN" sz="18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560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965" y="4220034"/>
                <a:ext cx="447675" cy="396875"/>
              </a:xfrm>
              <a:prstGeom prst="rect">
                <a:avLst/>
              </a:prstGeom>
              <a:blipFill rotWithShape="1">
                <a:blip r:embed="rId2"/>
                <a:stretch>
                  <a:fillRect t="-116" b="-100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610" name="Text Box 9"/>
              <p:cNvSpPr txBox="1"/>
              <p:nvPr/>
            </p:nvSpPr>
            <p:spPr>
              <a:xfrm>
                <a:off x="4644390" y="3227846"/>
                <a:ext cx="579438" cy="39687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𝑉</m:t>
                      </m:r>
                      <m:r>
                        <a:rPr lang="en-US" altLang="zh-CN" sz="2000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𝑘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56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390" y="3227846"/>
                <a:ext cx="579438" cy="396875"/>
              </a:xfrm>
              <a:prstGeom prst="rect">
                <a:avLst/>
              </a:prstGeom>
              <a:blipFill rotWithShape="1">
                <a:blip r:embed="rId3"/>
                <a:stretch>
                  <a:fillRect t="-36" r="55" b="-108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11" name="Freeform 10"/>
          <p:cNvSpPr/>
          <p:nvPr/>
        </p:nvSpPr>
        <p:spPr>
          <a:xfrm>
            <a:off x="2255203" y="4437521"/>
            <a:ext cx="5267325" cy="282575"/>
          </a:xfrm>
          <a:custGeom>
            <a:avLst/>
            <a:gdLst>
              <a:gd name="txL" fmla="*/ 0 w 3492"/>
              <a:gd name="txT" fmla="*/ 0 h 202"/>
              <a:gd name="txR" fmla="*/ 3492 w 3492"/>
              <a:gd name="txB" fmla="*/ 202 h 20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492" h="202">
                <a:moveTo>
                  <a:pt x="0" y="150"/>
                </a:moveTo>
                <a:cubicBezTo>
                  <a:pt x="51" y="135"/>
                  <a:pt x="185" y="41"/>
                  <a:pt x="305" y="45"/>
                </a:cubicBezTo>
                <a:cubicBezTo>
                  <a:pt x="425" y="49"/>
                  <a:pt x="549" y="178"/>
                  <a:pt x="720" y="174"/>
                </a:cubicBezTo>
                <a:cubicBezTo>
                  <a:pt x="891" y="170"/>
                  <a:pt x="1142" y="14"/>
                  <a:pt x="1332" y="18"/>
                </a:cubicBezTo>
                <a:cubicBezTo>
                  <a:pt x="1522" y="22"/>
                  <a:pt x="1696" y="194"/>
                  <a:pt x="1860" y="198"/>
                </a:cubicBezTo>
                <a:cubicBezTo>
                  <a:pt x="2024" y="202"/>
                  <a:pt x="2172" y="46"/>
                  <a:pt x="2316" y="42"/>
                </a:cubicBezTo>
                <a:cubicBezTo>
                  <a:pt x="2460" y="38"/>
                  <a:pt x="2588" y="178"/>
                  <a:pt x="2724" y="174"/>
                </a:cubicBezTo>
                <a:cubicBezTo>
                  <a:pt x="2860" y="170"/>
                  <a:pt x="3004" y="36"/>
                  <a:pt x="3132" y="18"/>
                </a:cubicBezTo>
                <a:cubicBezTo>
                  <a:pt x="3260" y="0"/>
                  <a:pt x="3417" y="56"/>
                  <a:pt x="3492" y="66"/>
                </a:cubicBezTo>
              </a:path>
            </a:pathLst>
          </a:custGeom>
          <a:noFill/>
          <a:ln w="28575" cap="flat" cmpd="sng">
            <a:solidFill>
              <a:schemeClr val="tx1">
                <a:alpha val="10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12" name="Text Box 11"/>
              <p:cNvSpPr txBox="1"/>
              <p:nvPr/>
            </p:nvSpPr>
            <p:spPr>
              <a:xfrm>
                <a:off x="3245803" y="4974096"/>
                <a:ext cx="3338512" cy="3683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lang="en-US" altLang="zh-CN" sz="1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⋯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的最短路径</a:t>
                </a:r>
                <a:endParaRPr lang="en-US" altLang="zh-CN" sz="18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256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803" y="4974096"/>
                <a:ext cx="3338512" cy="368300"/>
              </a:xfrm>
              <a:prstGeom prst="rect">
                <a:avLst/>
              </a:prstGeom>
              <a:blipFill rotWithShape="1">
                <a:blip r:embed="rId4"/>
                <a:stretch>
                  <a:fillRect l="-10" t="-38" b="3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13" name="Line 12"/>
          <p:cNvSpPr/>
          <p:nvPr/>
        </p:nvSpPr>
        <p:spPr>
          <a:xfrm flipV="1">
            <a:off x="4064953" y="4705809"/>
            <a:ext cx="652462" cy="269875"/>
          </a:xfrm>
          <a:prstGeom prst="line">
            <a:avLst/>
          </a:prstGeom>
          <a:ln w="25400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</p:sp>
      <p:sp>
        <p:nvSpPr>
          <p:cNvPr id="25614" name="Freeform 13"/>
          <p:cNvSpPr/>
          <p:nvPr/>
        </p:nvSpPr>
        <p:spPr>
          <a:xfrm>
            <a:off x="2110740" y="3362784"/>
            <a:ext cx="2533650" cy="1008062"/>
          </a:xfrm>
          <a:custGeom>
            <a:avLst/>
            <a:gdLst>
              <a:gd name="txL" fmla="*/ 0 w 1680"/>
              <a:gd name="txT" fmla="*/ 0 h 720"/>
              <a:gd name="txR" fmla="*/ 1680 w 1680"/>
              <a:gd name="txB" fmla="*/ 720 h 720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1680" h="720">
                <a:moveTo>
                  <a:pt x="0" y="720"/>
                </a:moveTo>
                <a:cubicBezTo>
                  <a:pt x="56" y="660"/>
                  <a:pt x="112" y="600"/>
                  <a:pt x="192" y="576"/>
                </a:cubicBezTo>
                <a:cubicBezTo>
                  <a:pt x="272" y="552"/>
                  <a:pt x="392" y="590"/>
                  <a:pt x="480" y="576"/>
                </a:cubicBezTo>
                <a:cubicBezTo>
                  <a:pt x="568" y="562"/>
                  <a:pt x="644" y="544"/>
                  <a:pt x="720" y="492"/>
                </a:cubicBezTo>
                <a:cubicBezTo>
                  <a:pt x="796" y="440"/>
                  <a:pt x="852" y="316"/>
                  <a:pt x="936" y="264"/>
                </a:cubicBezTo>
                <a:cubicBezTo>
                  <a:pt x="1020" y="212"/>
                  <a:pt x="1128" y="196"/>
                  <a:pt x="1224" y="180"/>
                </a:cubicBezTo>
                <a:cubicBezTo>
                  <a:pt x="1320" y="164"/>
                  <a:pt x="1436" y="198"/>
                  <a:pt x="1512" y="168"/>
                </a:cubicBezTo>
                <a:cubicBezTo>
                  <a:pt x="1588" y="138"/>
                  <a:pt x="1645" y="35"/>
                  <a:pt x="1680" y="0"/>
                </a:cubicBezTo>
              </a:path>
            </a:pathLst>
          </a:custGeom>
          <a:noFill/>
          <a:ln w="28575" cap="flat" cmpd="sng">
            <a:solidFill>
              <a:srgbClr val="0070C0">
                <a:alpha val="100000"/>
              </a:srgbClr>
            </a:solidFill>
            <a:prstDash val="dash"/>
            <a:round/>
            <a:headEnd type="none" w="med" len="med"/>
            <a:tailEnd type="triangle" w="med" len="med"/>
          </a:ln>
        </p:spPr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615" name="Freeform 14"/>
          <p:cNvSpPr/>
          <p:nvPr/>
        </p:nvSpPr>
        <p:spPr>
          <a:xfrm>
            <a:off x="5150803" y="3415171"/>
            <a:ext cx="2587625" cy="703263"/>
          </a:xfrm>
          <a:custGeom>
            <a:avLst/>
            <a:gdLst>
              <a:gd name="txL" fmla="*/ 0 w 1716"/>
              <a:gd name="txT" fmla="*/ 0 h 502"/>
              <a:gd name="txR" fmla="*/ 1716 w 1716"/>
              <a:gd name="txB" fmla="*/ 502 h 502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716" h="502">
                <a:moveTo>
                  <a:pt x="0" y="10"/>
                </a:moveTo>
                <a:cubicBezTo>
                  <a:pt x="46" y="14"/>
                  <a:pt x="214" y="0"/>
                  <a:pt x="276" y="34"/>
                </a:cubicBezTo>
                <a:cubicBezTo>
                  <a:pt x="338" y="68"/>
                  <a:pt x="322" y="178"/>
                  <a:pt x="372" y="214"/>
                </a:cubicBezTo>
                <a:cubicBezTo>
                  <a:pt x="422" y="250"/>
                  <a:pt x="508" y="242"/>
                  <a:pt x="576" y="250"/>
                </a:cubicBezTo>
                <a:cubicBezTo>
                  <a:pt x="644" y="258"/>
                  <a:pt x="720" y="242"/>
                  <a:pt x="780" y="262"/>
                </a:cubicBezTo>
                <a:cubicBezTo>
                  <a:pt x="840" y="282"/>
                  <a:pt x="878" y="358"/>
                  <a:pt x="936" y="370"/>
                </a:cubicBezTo>
                <a:cubicBezTo>
                  <a:pt x="994" y="382"/>
                  <a:pt x="1084" y="354"/>
                  <a:pt x="1128" y="334"/>
                </a:cubicBezTo>
                <a:cubicBezTo>
                  <a:pt x="1172" y="314"/>
                  <a:pt x="1162" y="262"/>
                  <a:pt x="1200" y="250"/>
                </a:cubicBezTo>
                <a:cubicBezTo>
                  <a:pt x="1238" y="238"/>
                  <a:pt x="1330" y="256"/>
                  <a:pt x="1356" y="262"/>
                </a:cubicBezTo>
                <a:cubicBezTo>
                  <a:pt x="1382" y="268"/>
                  <a:pt x="1348" y="256"/>
                  <a:pt x="1356" y="286"/>
                </a:cubicBezTo>
                <a:cubicBezTo>
                  <a:pt x="1364" y="316"/>
                  <a:pt x="1370" y="408"/>
                  <a:pt x="1404" y="442"/>
                </a:cubicBezTo>
                <a:cubicBezTo>
                  <a:pt x="1438" y="476"/>
                  <a:pt x="1508" y="480"/>
                  <a:pt x="1560" y="490"/>
                </a:cubicBezTo>
                <a:cubicBezTo>
                  <a:pt x="1612" y="500"/>
                  <a:pt x="1684" y="500"/>
                  <a:pt x="1716" y="502"/>
                </a:cubicBezTo>
              </a:path>
            </a:pathLst>
          </a:custGeom>
          <a:noFill/>
          <a:ln w="28575" cap="flat" cmpd="sng">
            <a:solidFill>
              <a:srgbClr val="0070C0">
                <a:alpha val="100000"/>
              </a:srgbClr>
            </a:solidFill>
            <a:prstDash val="dash"/>
            <a:round/>
            <a:headEnd type="none" w="med" len="med"/>
            <a:tailEnd type="triangle" w="med" len="med"/>
          </a:ln>
        </p:spPr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5616" name="Line 15"/>
          <p:cNvSpPr/>
          <p:nvPr/>
        </p:nvSpPr>
        <p:spPr>
          <a:xfrm flipH="1" flipV="1">
            <a:off x="2912110" y="3030361"/>
            <a:ext cx="1760220" cy="25908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18" name="Text Box 17"/>
              <p:cNvSpPr txBox="1"/>
              <p:nvPr/>
            </p:nvSpPr>
            <p:spPr>
              <a:xfrm>
                <a:off x="1001395" y="2687779"/>
                <a:ext cx="3937000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lang="en-US" altLang="zh-CN" sz="1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⋯</m:t>
                    </m:r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的最短路径</a:t>
                </a:r>
                <a:endParaRPr lang="zh-CN" altLang="en-US" sz="1800" baseline="-25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256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5" y="2687779"/>
                <a:ext cx="393700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24" b="6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1"/>
              <p:cNvSpPr txBox="1"/>
              <p:nvPr/>
            </p:nvSpPr>
            <p:spPr>
              <a:xfrm>
                <a:off x="914400" y="3241816"/>
                <a:ext cx="3023235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⋯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的最短路径</a:t>
                </a:r>
                <a:endParaRPr lang="zh-CN" altLang="en-US" sz="16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41816"/>
                <a:ext cx="3023235" cy="338554"/>
              </a:xfrm>
              <a:prstGeom prst="rect">
                <a:avLst/>
              </a:prstGeom>
              <a:blipFill rotWithShape="1">
                <a:blip r:embed="rId6"/>
                <a:stretch>
                  <a:fillRect t="-42" b="7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15"/>
          <p:cNvSpPr/>
          <p:nvPr/>
        </p:nvSpPr>
        <p:spPr>
          <a:xfrm flipH="1" flipV="1">
            <a:off x="2066925" y="3579001"/>
            <a:ext cx="1337945" cy="3048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11"/>
              <p:cNvSpPr txBox="1"/>
              <p:nvPr/>
            </p:nvSpPr>
            <p:spPr>
              <a:xfrm>
                <a:off x="5400040" y="2703971"/>
                <a:ext cx="3023235" cy="33855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仅包含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⋯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1600" dirty="0">
                    <a:solidFill>
                      <a:srgbClr val="0070C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的最短路径</a:t>
                </a:r>
                <a:endParaRPr lang="zh-CN" altLang="en-US" sz="16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4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40" y="2703971"/>
                <a:ext cx="3023235" cy="338554"/>
              </a:xfrm>
              <a:prstGeom prst="rect">
                <a:avLst/>
              </a:prstGeom>
              <a:blipFill rotWithShape="1">
                <a:blip r:embed="rId6"/>
                <a:stretch>
                  <a:fillRect t="-42" b="7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15"/>
          <p:cNvSpPr/>
          <p:nvPr/>
        </p:nvSpPr>
        <p:spPr>
          <a:xfrm flipV="1">
            <a:off x="6156960" y="3029726"/>
            <a:ext cx="921385" cy="69723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52400" y="5526546"/>
                <a:ext cx="8836779" cy="91614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𝒌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𝒊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𝒋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𝒌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华文细黑" panose="02010600040101010101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≥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𝟏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526546"/>
                <a:ext cx="8836779" cy="916148"/>
              </a:xfrm>
              <a:prstGeom prst="rect">
                <a:avLst/>
              </a:prstGeom>
              <a:blipFill rotWithShape="1">
                <a:blip r:embed="rId7"/>
                <a:stretch>
                  <a:fillRect l="-144" t="-1402" r="-142" b="-131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3"/>
              <p:cNvSpPr txBox="1">
                <a:spLocks noChangeArrowheads="1"/>
              </p:cNvSpPr>
              <p:nvPr/>
            </p:nvSpPr>
            <p:spPr>
              <a:xfrm>
                <a:off x="81042" y="553282"/>
                <a:ext cx="9062958" cy="205829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从结点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的最短路径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的中间结点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全部取自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{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，对于结点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Case 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不是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上的中间结点。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  <m:r>
                          <a:rPr lang="en-US" altLang="zh-CN" sz="24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400" b="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Case 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：结点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𝑣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𝑘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上的中间结点。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𝑘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]+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𝑘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𝑘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]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" y="553282"/>
                <a:ext cx="9062958" cy="2058298"/>
              </a:xfrm>
              <a:prstGeom prst="rect">
                <a:avLst/>
              </a:prstGeom>
              <a:blipFill rotWithShape="1">
                <a:blip r:embed="rId8"/>
                <a:stretch>
                  <a:fillRect l="-145" t="-627" r="-133" b="-300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5365" y="274955"/>
            <a:ext cx="4918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动态规划算法设计步骤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1219200"/>
            <a:ext cx="6913245" cy="41224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并获取构造最优值的信息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根据构造最优值的信息构造优化解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/>
          </p:cNvSpPr>
          <p:nvPr>
            <p:ph type="title"/>
          </p:nvPr>
        </p:nvSpPr>
        <p:spPr>
          <a:xfrm>
            <a:off x="658495" y="61595"/>
            <a:ext cx="7772400" cy="1143000"/>
          </a:xfrm>
        </p:spPr>
        <p:txBody>
          <a:bodyPr vert="horz" wrap="square" lIns="92075" tIns="46038" rIns="92075" bIns="46038" anchor="ctr"/>
          <a:lstStyle/>
          <a:p>
            <a:pPr algn="ctr">
              <a:buClrTx/>
              <a:buSzTx/>
              <a:buFontTx/>
            </a:pP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Floyd算法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52401" y="1204595"/>
            <a:ext cx="8915400" cy="38302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>
              <a:defRPr/>
            </a:pP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Floyd(W)</a:t>
            </a:r>
            <a:endParaRPr lang="en-US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pt-BR" altLang="zh-CN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(0)</a:t>
            </a: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W    /*</a:t>
            </a:r>
            <a:r>
              <a:rPr lang="zh-CN" altLang="en-US" sz="23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 </a:t>
            </a:r>
            <a:r>
              <a:rPr lang="en-US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*/</a:t>
            </a:r>
            <a:endParaRPr lang="en-US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0     /*</a:t>
            </a:r>
            <a:r>
              <a:rPr lang="zh-CN" altLang="en-US" sz="23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</a:t>
            </a:r>
            <a:r>
              <a:rPr lang="zh-CN" alt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*/</a:t>
            </a:r>
            <a:endParaRPr lang="en-US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3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i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3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j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3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t-BR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(D</a:t>
            </a:r>
            <a:r>
              <a:rPr lang="pt-BR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pt-BR" altLang="zh-CN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k-1</a:t>
            </a:r>
            <a:r>
              <a:rPr lang="pt-BR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pt-BR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[i,j]&gt;</a:t>
            </a:r>
            <a:r>
              <a:rPr lang="pt-BR" altLang="zh-CN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(k-1)</a:t>
            </a:r>
            <a:r>
              <a:rPr lang="pt-BR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[i,k]+</a:t>
            </a:r>
            <a:r>
              <a:rPr lang="pt-BR" altLang="zh-CN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(k-1)</a:t>
            </a:r>
            <a:r>
              <a:rPr lang="pt-BR" sz="23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[k,j]) </a:t>
            </a:r>
            <a:r>
              <a:rPr lang="pt-BR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endParaRPr lang="pt-BR" sz="23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da-DK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</a:t>
            </a:r>
            <a:r>
              <a:rPr lang="pt-BR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(k)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t-BR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(k-1)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 + </a:t>
            </a:r>
            <a:r>
              <a:rPr lang="pt-BR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(k-1)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[k,j]</a:t>
            </a:r>
            <a:endParaRPr lang="pt-BR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P[i,j]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k;</a:t>
            </a:r>
            <a:endParaRPr lang="pt-BR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da-DK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da-DK" sz="23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da-DK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t-BR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(k)</a:t>
            </a:r>
            <a:r>
              <a:rPr lang="da-DK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r>
              <a:rPr lang="en-US" altLang="zh-CN" sz="2300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da-DK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pt-BR" altLang="zh-CN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altLang="zh-CN" sz="23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(k-1)</a:t>
            </a:r>
            <a:r>
              <a:rPr lang="da-DK" sz="23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endParaRPr lang="pt-BR" sz="23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4114800" y="5867400"/>
                <a:ext cx="4462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时间复杂度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是顶点个数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867400"/>
                <a:ext cx="4462375" cy="461665"/>
              </a:xfrm>
              <a:prstGeom prst="rect">
                <a:avLst/>
              </a:prstGeom>
              <a:blipFill rotWithShape="1">
                <a:blip r:embed="rId1"/>
                <a:stretch>
                  <a:fillRect r="-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93725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示例 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52" name="Text Box 3"/>
              <p:cNvSpPr txBox="1"/>
              <p:nvPr/>
            </p:nvSpPr>
            <p:spPr>
              <a:xfrm>
                <a:off x="3657600" y="2057400"/>
                <a:ext cx="1911805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𝟎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65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057400"/>
                <a:ext cx="1911805" cy="476990"/>
              </a:xfrm>
              <a:prstGeom prst="rect">
                <a:avLst/>
              </a:prstGeom>
              <a:blipFill rotWithShape="1">
                <a:blip r:embed="rId1"/>
                <a:stretch>
                  <a:fillRect r="24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653" name="Group 4"/>
          <p:cNvGrpSpPr/>
          <p:nvPr/>
        </p:nvGrpSpPr>
        <p:grpSpPr>
          <a:xfrm>
            <a:off x="5349875" y="1447800"/>
            <a:ext cx="2667000" cy="1752600"/>
            <a:chOff x="3168" y="816"/>
            <a:chExt cx="1680" cy="1104"/>
          </a:xfrm>
        </p:grpSpPr>
        <p:grpSp>
          <p:nvGrpSpPr>
            <p:cNvPr id="27683" name="Group 5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690" name="Rectangle 6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1" name="Rectangle 7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2" name="Rectangle 8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3" name="Rectangle 9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4" name="Rectangle 10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5" name="Rectangle 11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7696" name="Rectangle 12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7697" name="Rectangle 13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98" name="Rectangle 14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684" name="Text Box 15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5" name="Text Box 16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6" name="Text Box 17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7" name="Text Box 18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8" name="Text Box 19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89" name="Text Box 20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54" name="Group 21"/>
          <p:cNvGrpSpPr/>
          <p:nvPr/>
        </p:nvGrpSpPr>
        <p:grpSpPr>
          <a:xfrm>
            <a:off x="5349875" y="3505200"/>
            <a:ext cx="2667000" cy="1752600"/>
            <a:chOff x="3168" y="816"/>
            <a:chExt cx="1680" cy="1104"/>
          </a:xfrm>
        </p:grpSpPr>
        <p:grpSp>
          <p:nvGrpSpPr>
            <p:cNvPr id="27667" name="Group 22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7674" name="Rectangle 23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75" name="Rectangle 24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76" name="Rectangle 25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77" name="Rectangle 26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78" name="Rectangle 27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79" name="Rectangle 28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80" name="Rectangle 29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7681" name="Rectangle 30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682" name="Rectangle 31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668" name="Text Box 32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69" name="Text Box 33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0" name="Text Box 34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1" name="Text Box 35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2" name="Text Box 36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73" name="Text Box 37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655" name="Text Box 38"/>
              <p:cNvSpPr txBox="1"/>
              <p:nvPr/>
            </p:nvSpPr>
            <p:spPr>
              <a:xfrm>
                <a:off x="4511675" y="43434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655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675" y="4343400"/>
                <a:ext cx="841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62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6" name="Oval 39"/>
          <p:cNvSpPr/>
          <p:nvPr/>
        </p:nvSpPr>
        <p:spPr>
          <a:xfrm>
            <a:off x="1463675" y="2362200"/>
            <a:ext cx="685800" cy="6096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57" name="Oval 40"/>
          <p:cNvSpPr/>
          <p:nvPr/>
        </p:nvSpPr>
        <p:spPr>
          <a:xfrm>
            <a:off x="1311275" y="3962400"/>
            <a:ext cx="685800" cy="6096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58" name="Oval 41"/>
          <p:cNvSpPr/>
          <p:nvPr/>
        </p:nvSpPr>
        <p:spPr>
          <a:xfrm>
            <a:off x="2987675" y="3124200"/>
            <a:ext cx="685800" cy="609600"/>
          </a:xfrm>
          <a:prstGeom prst="ellipse">
            <a:avLst/>
          </a:prstGeom>
          <a:noFill/>
          <a:ln w="28575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7659" name="AutoShape 42"/>
          <p:cNvCxnSpPr>
            <a:stCxn id="27656" idx="7"/>
            <a:endCxn id="27658" idx="1"/>
          </p:cNvCxnSpPr>
          <p:nvPr/>
        </p:nvCxnSpPr>
        <p:spPr>
          <a:xfrm>
            <a:off x="2049463" y="2436813"/>
            <a:ext cx="1038225" cy="762000"/>
          </a:xfrm>
          <a:prstGeom prst="straightConnector1">
            <a:avLst/>
          </a:prstGeom>
          <a:ln w="28575" cap="flat" cmpd="sng">
            <a:solidFill>
              <a:schemeClr val="tx1"/>
            </a:solidFill>
            <a:prstDash val="solid"/>
            <a:headEnd type="none" w="sm" len="sm"/>
            <a:tailEnd type="triangle" w="lg" len="lg"/>
          </a:ln>
        </p:spPr>
      </p:cxnSp>
      <p:cxnSp>
        <p:nvCxnSpPr>
          <p:cNvPr id="27660" name="AutoShape 43"/>
          <p:cNvCxnSpPr>
            <a:stCxn id="27658" idx="3"/>
            <a:endCxn id="27657" idx="5"/>
          </p:cNvCxnSpPr>
          <p:nvPr/>
        </p:nvCxnSpPr>
        <p:spPr>
          <a:xfrm flipH="1">
            <a:off x="1897063" y="3659188"/>
            <a:ext cx="1190625" cy="838200"/>
          </a:xfrm>
          <a:prstGeom prst="straightConnector1">
            <a:avLst/>
          </a:prstGeom>
          <a:ln w="28575" cap="flat" cmpd="sng">
            <a:solidFill>
              <a:schemeClr val="tx1"/>
            </a:solidFill>
            <a:prstDash val="solid"/>
            <a:headEnd type="none" w="sm" len="sm"/>
            <a:tailEnd type="triangle" w="lg" len="lg"/>
          </a:ln>
        </p:spPr>
      </p:cxnSp>
      <p:cxnSp>
        <p:nvCxnSpPr>
          <p:cNvPr id="27661" name="AutoShape 44"/>
          <p:cNvCxnSpPr>
            <a:stCxn id="27657" idx="2"/>
            <a:endCxn id="27656" idx="2"/>
          </p:cNvCxnSpPr>
          <p:nvPr/>
        </p:nvCxnSpPr>
        <p:spPr>
          <a:xfrm rot="-10800000" flipH="1">
            <a:off x="1296988" y="2667000"/>
            <a:ext cx="152400" cy="1600200"/>
          </a:xfrm>
          <a:prstGeom prst="curvedConnector3">
            <a:avLst>
              <a:gd name="adj1" fmla="val -140625"/>
            </a:avLst>
          </a:prstGeom>
          <a:ln w="28575" cap="flat" cmpd="sng">
            <a:solidFill>
              <a:schemeClr val="tx1"/>
            </a:solidFill>
            <a:prstDash val="solid"/>
            <a:headEnd type="stealth" w="lg" len="lg"/>
            <a:tailEnd type="none" w="med" len="med"/>
          </a:ln>
        </p:spPr>
      </p:cxnSp>
      <p:cxnSp>
        <p:nvCxnSpPr>
          <p:cNvPr id="27662" name="AutoShape 45"/>
          <p:cNvCxnSpPr>
            <a:stCxn id="27657" idx="6"/>
            <a:endCxn id="27656" idx="6"/>
          </p:cNvCxnSpPr>
          <p:nvPr/>
        </p:nvCxnSpPr>
        <p:spPr>
          <a:xfrm flipV="1">
            <a:off x="2011363" y="2667000"/>
            <a:ext cx="152400" cy="1600200"/>
          </a:xfrm>
          <a:prstGeom prst="curvedConnector3">
            <a:avLst>
              <a:gd name="adj1" fmla="val 240625"/>
            </a:avLst>
          </a:prstGeom>
          <a:ln w="28575" cap="flat" cmpd="sng">
            <a:solidFill>
              <a:schemeClr val="tx1"/>
            </a:solidFill>
            <a:prstDash val="solid"/>
            <a:headEnd type="none" w="sm" len="sm"/>
            <a:tailEnd type="triangle" w="lg" len="lg"/>
          </a:ln>
        </p:spPr>
      </p:cxnSp>
      <p:sp>
        <p:nvSpPr>
          <p:cNvPr id="27663" name="Text Box 46"/>
          <p:cNvSpPr txBox="1"/>
          <p:nvPr/>
        </p:nvSpPr>
        <p:spPr>
          <a:xfrm>
            <a:off x="2438400" y="2438400"/>
            <a:ext cx="336550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64" name="Text Box 47"/>
          <p:cNvSpPr txBox="1"/>
          <p:nvPr/>
        </p:nvSpPr>
        <p:spPr>
          <a:xfrm>
            <a:off x="2530475" y="3886200"/>
            <a:ext cx="441146" cy="4616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-3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65" name="Text Box 48"/>
          <p:cNvSpPr txBox="1"/>
          <p:nvPr/>
        </p:nvSpPr>
        <p:spPr>
          <a:xfrm>
            <a:off x="2057400" y="3165475"/>
            <a:ext cx="336550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66" name="Text Box 49"/>
          <p:cNvSpPr txBox="1"/>
          <p:nvPr/>
        </p:nvSpPr>
        <p:spPr>
          <a:xfrm>
            <a:off x="1066800" y="3089275"/>
            <a:ext cx="336550" cy="45720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-30480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75" name="Text Box 2"/>
              <p:cNvSpPr txBox="1"/>
              <p:nvPr/>
            </p:nvSpPr>
            <p:spPr>
              <a:xfrm>
                <a:off x="76200" y="2338070"/>
                <a:ext cx="1140505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7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338070"/>
                <a:ext cx="1140505" cy="476990"/>
              </a:xfrm>
              <a:prstGeom prst="rect">
                <a:avLst/>
              </a:prstGeom>
              <a:blipFill rotWithShape="1">
                <a:blip r:embed="rId1"/>
                <a:stretch>
                  <a:fillRect r="4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76" name="Group 3"/>
          <p:cNvGrpSpPr/>
          <p:nvPr/>
        </p:nvGrpSpPr>
        <p:grpSpPr>
          <a:xfrm>
            <a:off x="990600" y="1728470"/>
            <a:ext cx="2667000" cy="1752600"/>
            <a:chOff x="3168" y="816"/>
            <a:chExt cx="1680" cy="1104"/>
          </a:xfrm>
        </p:grpSpPr>
        <p:grpSp>
          <p:nvGrpSpPr>
            <p:cNvPr id="28728" name="Group 4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8735" name="Rectangle 5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36" name="Rectangle 6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37" name="Rectangle 7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38" name="Rectangle 8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39" name="Rectangle 9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40" name="Rectangle 10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41" name="Rectangle 11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8742" name="Rectangle 12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43" name="Rectangle 13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729" name="Text Box 14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30" name="Text Box 15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31" name="Text Box 16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32" name="Text Box 17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33" name="Text Box 18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34" name="Text Box 19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77" name="Group 20"/>
          <p:cNvGrpSpPr/>
          <p:nvPr/>
        </p:nvGrpSpPr>
        <p:grpSpPr>
          <a:xfrm>
            <a:off x="990600" y="3785870"/>
            <a:ext cx="2667000" cy="1752600"/>
            <a:chOff x="3168" y="816"/>
            <a:chExt cx="1680" cy="1104"/>
          </a:xfrm>
        </p:grpSpPr>
        <p:grpSp>
          <p:nvGrpSpPr>
            <p:cNvPr id="28712" name="Group 21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8719" name="Rectangle 22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0" name="Rectangle 23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1" name="Rectangle 24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2" name="Rectangle 25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3" name="Rectangle 26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4" name="Rectangle 27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5" name="Rectangle 28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8726" name="Rectangle 29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27" name="Rectangle 30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713" name="Text Box 31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14" name="Text Box 32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15" name="Text Box 33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16" name="Text Box 34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17" name="Text Box 35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18" name="Text Box 36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678" name="Text Box 37"/>
              <p:cNvSpPr txBox="1"/>
              <p:nvPr/>
            </p:nvSpPr>
            <p:spPr>
              <a:xfrm>
                <a:off x="152400" y="462407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7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24070"/>
                <a:ext cx="841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62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79" name="Group 38"/>
          <p:cNvGrpSpPr/>
          <p:nvPr/>
        </p:nvGrpSpPr>
        <p:grpSpPr>
          <a:xfrm>
            <a:off x="298450" y="52070"/>
            <a:ext cx="1925638" cy="1600200"/>
            <a:chOff x="188" y="240"/>
            <a:chExt cx="1213" cy="1008"/>
          </a:xfrm>
        </p:grpSpPr>
        <p:grpSp>
          <p:nvGrpSpPr>
            <p:cNvPr id="28700" name="Group 39"/>
            <p:cNvGrpSpPr/>
            <p:nvPr/>
          </p:nvGrpSpPr>
          <p:grpSpPr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28705" name="Oval 40"/>
              <p:cNvSpPr/>
              <p:nvPr/>
            </p:nvSpPr>
            <p:spPr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6" name="Oval 41"/>
              <p:cNvSpPr/>
              <p:nvPr/>
            </p:nvSpPr>
            <p:spPr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707" name="Oval 42"/>
              <p:cNvSpPr/>
              <p:nvPr/>
            </p:nvSpPr>
            <p:spPr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708" name="AutoShape 43"/>
              <p:cNvCxnSpPr>
                <a:stCxn id="28705" idx="7"/>
                <a:endCxn id="28707" idx="1"/>
              </p:cNvCxnSpPr>
              <p:nvPr/>
            </p:nvCxnSpPr>
            <p:spPr>
              <a:xfrm>
                <a:off x="640" y="274"/>
                <a:ext cx="487" cy="348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28709" name="AutoShape 44"/>
              <p:cNvCxnSpPr>
                <a:stCxn id="28707" idx="3"/>
                <a:endCxn id="28706" idx="5"/>
              </p:cNvCxnSpPr>
              <p:nvPr/>
            </p:nvCxnSpPr>
            <p:spPr>
              <a:xfrm flipH="1">
                <a:off x="569" y="832"/>
                <a:ext cx="558" cy="382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28710" name="AutoShape 45"/>
              <p:cNvCxnSpPr>
                <a:stCxn id="28706" idx="2"/>
                <a:endCxn id="28705" idx="2"/>
              </p:cNvCxnSpPr>
              <p:nvPr/>
            </p:nvCxnSpPr>
            <p:spPr>
              <a:xfrm rot="-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stealth" w="lg" len="lg"/>
                <a:tailEnd type="none" w="lg" len="lg"/>
              </a:ln>
            </p:spPr>
          </p:cxnSp>
          <p:cxnSp>
            <p:nvCxnSpPr>
              <p:cNvPr id="28711" name="AutoShape 46"/>
              <p:cNvCxnSpPr>
                <a:stCxn id="28706" idx="6"/>
                <a:endCxn id="28705" idx="6"/>
              </p:cNvCxnSpPr>
              <p:nvPr/>
            </p:nvCxnSpPr>
            <p:spPr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</p:grpSp>
        <p:sp>
          <p:nvSpPr>
            <p:cNvPr id="28701" name="Text Box 47"/>
            <p:cNvSpPr txBox="1"/>
            <p:nvPr/>
          </p:nvSpPr>
          <p:spPr>
            <a:xfrm>
              <a:off x="864" y="288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02" name="Text Box 48"/>
            <p:cNvSpPr txBox="1"/>
            <p:nvPr/>
          </p:nvSpPr>
          <p:spPr>
            <a:xfrm>
              <a:off x="816" y="902"/>
              <a:ext cx="24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03" name="Text Box 49"/>
            <p:cNvSpPr txBox="1"/>
            <p:nvPr/>
          </p:nvSpPr>
          <p:spPr>
            <a:xfrm>
              <a:off x="764" y="672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704" name="Text Box 50"/>
            <p:cNvSpPr txBox="1"/>
            <p:nvPr/>
          </p:nvSpPr>
          <p:spPr>
            <a:xfrm>
              <a:off x="188" y="624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681" name="Group 53"/>
          <p:cNvGrpSpPr/>
          <p:nvPr/>
        </p:nvGrpSpPr>
        <p:grpSpPr>
          <a:xfrm>
            <a:off x="4394190" y="-81569"/>
            <a:ext cx="2667000" cy="1752600"/>
            <a:chOff x="3168" y="816"/>
            <a:chExt cx="1680" cy="1104"/>
          </a:xfrm>
        </p:grpSpPr>
        <p:grpSp>
          <p:nvGrpSpPr>
            <p:cNvPr id="28684" name="Group 54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8691" name="Rectangle 55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2" name="Rectangle 56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3" name="Rectangle 57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4" name="Rectangle 58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5" name="Rectangle 59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6" name="Rectangle 60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8697" name="Rectangle 61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8698" name="Rectangle 62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99" name="Rectangle 63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685" name="Text Box 64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86" name="Text Box 65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87" name="Text Box 66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88" name="Text Box 67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89" name="Text Box 68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690" name="Text Box 69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682" name="Text Box 70"/>
              <p:cNvSpPr txBox="1"/>
              <p:nvPr/>
            </p:nvSpPr>
            <p:spPr>
              <a:xfrm>
                <a:off x="3124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𝟎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82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711441"/>
                <a:ext cx="1165206" cy="476990"/>
              </a:xfrm>
              <a:prstGeom prst="rect">
                <a:avLst/>
              </a:prstGeom>
              <a:blipFill rotWithShape="1">
                <a:blip r:embed="rId3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52"/>
              <p:cNvSpPr txBox="1"/>
              <p:nvPr/>
            </p:nvSpPr>
            <p:spPr>
              <a:xfrm>
                <a:off x="1371600" y="2463856"/>
                <a:ext cx="7963288" cy="3012547"/>
              </a:xfrm>
              <a:prstGeom prst="rect">
                <a:avLst/>
              </a:prstGeom>
            </p:spPr>
            <p:txBody>
              <a:bodyPr vert="horz" wrap="square" lIns="92075" tIns="46038" rIns="92075" bIns="4603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𝑫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  <m:r>
                              <a:rPr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0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华文细黑" panose="02010600040101010101" charset="-122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7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7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                                  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],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]+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 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	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⁡(−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,∞) 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	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 −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3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3" name="Rectang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463856"/>
                <a:ext cx="7963288" cy="3012547"/>
              </a:xfrm>
              <a:prstGeom prst="rect">
                <a:avLst/>
              </a:prstGeom>
              <a:blipFill rotWithShape="1">
                <a:blip r:embed="rId4"/>
                <a:stretch>
                  <a:fillRect t="-2" r="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>
          <a:xfrm>
            <a:off x="3048000" y="4624070"/>
            <a:ext cx="444889" cy="41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𝒌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𝒊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𝒋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𝒌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华文细黑" panose="02010600040101010101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≥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𝟏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blipFill rotWithShape="1">
                <a:blip r:embed="rId5"/>
                <a:stretch>
                  <a:fillRect l="-145" t="-1267" r="-145" b="-12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/>
          <p:cNvCxnSpPr/>
          <p:nvPr/>
        </p:nvCxnSpPr>
        <p:spPr>
          <a:xfrm>
            <a:off x="762000" y="2286000"/>
            <a:ext cx="3429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1905000" y="1652270"/>
            <a:ext cx="0" cy="212472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8" grpId="0"/>
      <p:bldP spid="73" grpId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699" name="Text Box 2"/>
              <p:cNvSpPr txBox="1"/>
              <p:nvPr/>
            </p:nvSpPr>
            <p:spPr>
              <a:xfrm>
                <a:off x="-76200" y="2438400"/>
                <a:ext cx="1140505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699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200" y="2438400"/>
                <a:ext cx="1140505" cy="476990"/>
              </a:xfrm>
              <a:prstGeom prst="rect">
                <a:avLst/>
              </a:prstGeom>
              <a:blipFill rotWithShape="1">
                <a:blip r:embed="rId1"/>
                <a:stretch>
                  <a:fillRect r="4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00" name="Group 3"/>
          <p:cNvGrpSpPr/>
          <p:nvPr/>
        </p:nvGrpSpPr>
        <p:grpSpPr>
          <a:xfrm>
            <a:off x="838200" y="1828800"/>
            <a:ext cx="2667000" cy="1752600"/>
            <a:chOff x="3168" y="816"/>
            <a:chExt cx="1680" cy="1104"/>
          </a:xfrm>
        </p:grpSpPr>
        <p:grpSp>
          <p:nvGrpSpPr>
            <p:cNvPr id="29752" name="Group 4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9759" name="Rectangle 5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0" name="Rectangle 6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1" name="Rectangle 7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2" name="Rectangle 8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3" name="Rectangle 9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4" name="Rectangle 10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5" name="Rectangle 11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-1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66" name="Rectangle 12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7" name="Rectangle 13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53" name="Text Box 14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54" name="Text Box 15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55" name="Text Box 16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56" name="Text Box 17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57" name="Text Box 18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58" name="Text Box 19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701" name="Group 20"/>
          <p:cNvGrpSpPr/>
          <p:nvPr/>
        </p:nvGrpSpPr>
        <p:grpSpPr>
          <a:xfrm>
            <a:off x="838200" y="3886200"/>
            <a:ext cx="2667000" cy="1752600"/>
            <a:chOff x="3168" y="816"/>
            <a:chExt cx="1680" cy="1104"/>
          </a:xfrm>
        </p:grpSpPr>
        <p:grpSp>
          <p:nvGrpSpPr>
            <p:cNvPr id="29736" name="Group 21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9743" name="Rectangle 22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4" name="Rectangle 23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5" name="Rectangle 24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6" name="Rectangle 25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7" name="Rectangle 26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8" name="Rectangle 27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9" name="Rectangle 28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50" name="Rectangle 29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1" name="Rectangle 30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37" name="Text Box 31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38" name="Text Box 32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39" name="Text Box 33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40" name="Text Box 34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41" name="Text Box 35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42" name="Text Box 36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702" name="Text Box 37"/>
              <p:cNvSpPr txBox="1"/>
              <p:nvPr/>
            </p:nvSpPr>
            <p:spPr>
              <a:xfrm>
                <a:off x="0" y="4724400"/>
                <a:ext cx="774571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702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24400"/>
                <a:ext cx="774571" cy="461665"/>
              </a:xfrm>
              <a:prstGeom prst="rect">
                <a:avLst/>
              </a:prstGeom>
              <a:blipFill rotWithShape="1">
                <a:blip r:embed="rId2"/>
                <a:stretch>
                  <a:fillRect r="65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04" name="Group 39"/>
          <p:cNvGrpSpPr/>
          <p:nvPr/>
        </p:nvGrpSpPr>
        <p:grpSpPr>
          <a:xfrm>
            <a:off x="304800" y="152400"/>
            <a:ext cx="1925638" cy="1600200"/>
            <a:chOff x="188" y="240"/>
            <a:chExt cx="1213" cy="1008"/>
          </a:xfrm>
        </p:grpSpPr>
        <p:grpSp>
          <p:nvGrpSpPr>
            <p:cNvPr id="29724" name="Group 40"/>
            <p:cNvGrpSpPr/>
            <p:nvPr/>
          </p:nvGrpSpPr>
          <p:grpSpPr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29729" name="Oval 41"/>
              <p:cNvSpPr/>
              <p:nvPr/>
            </p:nvSpPr>
            <p:spPr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30" name="Oval 42"/>
              <p:cNvSpPr/>
              <p:nvPr/>
            </p:nvSpPr>
            <p:spPr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31" name="Oval 43"/>
              <p:cNvSpPr/>
              <p:nvPr/>
            </p:nvSpPr>
            <p:spPr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732" name="AutoShape 44"/>
              <p:cNvCxnSpPr>
                <a:stCxn id="29729" idx="7"/>
                <a:endCxn id="29731" idx="1"/>
              </p:cNvCxnSpPr>
              <p:nvPr/>
            </p:nvCxnSpPr>
            <p:spPr>
              <a:xfrm>
                <a:off x="640" y="274"/>
                <a:ext cx="487" cy="348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29733" name="AutoShape 45"/>
              <p:cNvCxnSpPr>
                <a:stCxn id="29731" idx="3"/>
                <a:endCxn id="29730" idx="5"/>
              </p:cNvCxnSpPr>
              <p:nvPr/>
            </p:nvCxnSpPr>
            <p:spPr>
              <a:xfrm flipH="1">
                <a:off x="569" y="832"/>
                <a:ext cx="558" cy="382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29734" name="AutoShape 46"/>
              <p:cNvCxnSpPr>
                <a:stCxn id="29730" idx="2"/>
                <a:endCxn id="29729" idx="2"/>
              </p:cNvCxnSpPr>
              <p:nvPr/>
            </p:nvCxnSpPr>
            <p:spPr>
              <a:xfrm rot="-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stealth" w="lg" len="lg"/>
                <a:tailEnd type="none" w="lg" len="lg"/>
              </a:ln>
            </p:spPr>
          </p:cxnSp>
          <p:cxnSp>
            <p:nvCxnSpPr>
              <p:cNvPr id="29735" name="AutoShape 47"/>
              <p:cNvCxnSpPr>
                <a:stCxn id="29730" idx="6"/>
                <a:endCxn id="29729" idx="6"/>
              </p:cNvCxnSpPr>
              <p:nvPr/>
            </p:nvCxnSpPr>
            <p:spPr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</p:grpSp>
        <p:sp>
          <p:nvSpPr>
            <p:cNvPr id="29725" name="Text Box 48"/>
            <p:cNvSpPr txBox="1"/>
            <p:nvPr/>
          </p:nvSpPr>
          <p:spPr>
            <a:xfrm>
              <a:off x="864" y="288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26" name="Text Box 49"/>
            <p:cNvSpPr txBox="1"/>
            <p:nvPr/>
          </p:nvSpPr>
          <p:spPr>
            <a:xfrm>
              <a:off x="816" y="902"/>
              <a:ext cx="24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27" name="Text Box 50"/>
            <p:cNvSpPr txBox="1"/>
            <p:nvPr/>
          </p:nvSpPr>
          <p:spPr>
            <a:xfrm>
              <a:off x="764" y="672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28" name="Text Box 51"/>
            <p:cNvSpPr txBox="1"/>
            <p:nvPr/>
          </p:nvSpPr>
          <p:spPr>
            <a:xfrm>
              <a:off x="188" y="624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705" name="Text Box 52"/>
              <p:cNvSpPr txBox="1"/>
              <p:nvPr/>
            </p:nvSpPr>
            <p:spPr>
              <a:xfrm>
                <a:off x="3381808" y="653626"/>
                <a:ext cx="1185389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705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808" y="653626"/>
                <a:ext cx="1185389" cy="476990"/>
              </a:xfrm>
              <a:prstGeom prst="rect">
                <a:avLst/>
              </a:prstGeom>
              <a:blipFill rotWithShape="1">
                <a:blip r:embed="rId3"/>
                <a:stretch>
                  <a:fillRect l="-37" t="-44" r="23" b="6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706" name="Group 53"/>
          <p:cNvGrpSpPr/>
          <p:nvPr/>
        </p:nvGrpSpPr>
        <p:grpSpPr>
          <a:xfrm>
            <a:off x="4495800" y="-76200"/>
            <a:ext cx="2667000" cy="1752600"/>
            <a:chOff x="3168" y="816"/>
            <a:chExt cx="1680" cy="1104"/>
          </a:xfrm>
        </p:grpSpPr>
        <p:grpSp>
          <p:nvGrpSpPr>
            <p:cNvPr id="29708" name="Group 54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29715" name="Rectangle 55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16" name="Rectangle 56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17" name="Rectangle 57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18" name="Rectangle 58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19" name="Rectangle 59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20" name="Rectangle 60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21" name="Rectangle 61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endPara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9722" name="Rectangle 62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23" name="Rectangle 63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09" name="Text Box 64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10" name="Text Box 65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11" name="Text Box 66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12" name="Text Box 67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13" name="Text Box 68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714" name="Text Box 69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52"/>
              <p:cNvSpPr txBox="1"/>
              <p:nvPr/>
            </p:nvSpPr>
            <p:spPr>
              <a:xfrm>
                <a:off x="1377950" y="2382344"/>
                <a:ext cx="7873436" cy="3012547"/>
              </a:xfrm>
              <a:prstGeom prst="rect">
                <a:avLst/>
              </a:prstGeom>
            </p:spPr>
            <p:txBody>
              <a:bodyPr vert="horz" wrap="square" lIns="92075" tIns="46038" rIns="92075" bIns="4603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                            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+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7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ea typeface="华文细黑" panose="02010600040101010101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5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                          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],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]+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 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	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⁡(∞,−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                            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 −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</m:t>
                      </m:r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3" name="Rectang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950" y="2382344"/>
                <a:ext cx="7873436" cy="3012547"/>
              </a:xfrm>
              <a:prstGeom prst="rect">
                <a:avLst/>
              </a:prstGeom>
              <a:blipFill rotWithShape="1">
                <a:blip r:embed="rId4"/>
                <a:stretch>
                  <a:fillRect t="-15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本框 74"/>
              <p:cNvSpPr txBox="1"/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𝒌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𝒊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𝒋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𝒌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华文细黑" panose="02010600040101010101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≥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𝟏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blipFill rotWithShape="1">
                <a:blip r:embed="rId5"/>
                <a:stretch>
                  <a:fillRect l="-145" t="-1267" r="-145" b="-12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接箭头连接符 77"/>
          <p:cNvCxnSpPr/>
          <p:nvPr/>
        </p:nvCxnSpPr>
        <p:spPr>
          <a:xfrm>
            <a:off x="683491" y="3048000"/>
            <a:ext cx="3429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2546350" y="1782261"/>
            <a:ext cx="0" cy="212472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1371600" y="5181600"/>
            <a:ext cx="444889" cy="41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  <p:bldP spid="29702" grpId="0"/>
      <p:bldP spid="73" grpId="0"/>
      <p:bldP spid="8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723" name="Text Box 2"/>
              <p:cNvSpPr txBox="1"/>
              <p:nvPr/>
            </p:nvSpPr>
            <p:spPr>
              <a:xfrm>
                <a:off x="-152400" y="2416606"/>
                <a:ext cx="1185389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72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2416606"/>
                <a:ext cx="1185389" cy="476990"/>
              </a:xfrm>
              <a:prstGeom prst="rect">
                <a:avLst/>
              </a:prstGeom>
              <a:blipFill rotWithShape="1">
                <a:blip r:embed="rId1"/>
                <a:stretch>
                  <a:fillRect t="-6480" r="40" b="11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24" name="Group 3"/>
          <p:cNvGrpSpPr/>
          <p:nvPr/>
        </p:nvGrpSpPr>
        <p:grpSpPr>
          <a:xfrm>
            <a:off x="888094" y="1676400"/>
            <a:ext cx="2667000" cy="1752600"/>
            <a:chOff x="3168" y="816"/>
            <a:chExt cx="1680" cy="1104"/>
          </a:xfrm>
        </p:grpSpPr>
        <p:grpSp>
          <p:nvGrpSpPr>
            <p:cNvPr id="30775" name="Group 4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30782" name="Rectangle 5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3" name="Rectangle 6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4" name="Rectangle 7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5" name="Rectangle 8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6" name="Rectangle 9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7" name="Rectangle 10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88" name="Rectangle 11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-1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0789" name="Rectangle 12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90" name="Rectangle 13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776" name="Text Box 14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77" name="Text Box 15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78" name="Text Box 16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79" name="Text Box 17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80" name="Text Box 18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81" name="Text Box 19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25" name="Group 20"/>
          <p:cNvGrpSpPr/>
          <p:nvPr/>
        </p:nvGrpSpPr>
        <p:grpSpPr>
          <a:xfrm>
            <a:off x="888094" y="3733800"/>
            <a:ext cx="2667000" cy="1752600"/>
            <a:chOff x="3168" y="816"/>
            <a:chExt cx="1680" cy="1104"/>
          </a:xfrm>
        </p:grpSpPr>
        <p:grpSp>
          <p:nvGrpSpPr>
            <p:cNvPr id="30759" name="Group 21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30766" name="Rectangle 22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67" name="Rectangle 23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68" name="Rectangle 24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69" name="Rectangle 25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70" name="Rectangle 26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71" name="Rectangle 27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72" name="Rectangle 28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0773" name="Rectangle 29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74" name="Rectangle 30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760" name="Text Box 31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61" name="Text Box 32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62" name="Text Box 33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63" name="Text Box 34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64" name="Text Box 35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65" name="Text Box 36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726" name="Text Box 37"/>
              <p:cNvSpPr txBox="1"/>
              <p:nvPr/>
            </p:nvSpPr>
            <p:spPr>
              <a:xfrm>
                <a:off x="49894" y="45720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726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" y="4572000"/>
                <a:ext cx="841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43" r="30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29" name="Group 40"/>
          <p:cNvGrpSpPr/>
          <p:nvPr/>
        </p:nvGrpSpPr>
        <p:grpSpPr>
          <a:xfrm>
            <a:off x="4343400" y="-24130"/>
            <a:ext cx="2667000" cy="1752600"/>
            <a:chOff x="3168" y="816"/>
            <a:chExt cx="1680" cy="1104"/>
          </a:xfrm>
        </p:grpSpPr>
        <p:grpSp>
          <p:nvGrpSpPr>
            <p:cNvPr id="30743" name="Group 41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30750" name="Rectangle 42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1" name="Rectangle 43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2" name="Rectangle 44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3" name="Rectangle 45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4" name="Rectangle 46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5" name="Rectangle 47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7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6" name="Rectangle 48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-1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0757" name="Rectangle 49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58" name="Rectangle 50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744" name="Text Box 51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45" name="Text Box 52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46" name="Text Box 53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47" name="Text Box 54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48" name="Text Box 55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49" name="Text Box 56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30" name="Group 57"/>
          <p:cNvGrpSpPr/>
          <p:nvPr/>
        </p:nvGrpSpPr>
        <p:grpSpPr>
          <a:xfrm>
            <a:off x="304800" y="52070"/>
            <a:ext cx="1925638" cy="1600200"/>
            <a:chOff x="188" y="240"/>
            <a:chExt cx="1213" cy="1008"/>
          </a:xfrm>
        </p:grpSpPr>
        <p:grpSp>
          <p:nvGrpSpPr>
            <p:cNvPr id="30731" name="Group 58"/>
            <p:cNvGrpSpPr/>
            <p:nvPr/>
          </p:nvGrpSpPr>
          <p:grpSpPr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30736" name="Oval 59"/>
              <p:cNvSpPr/>
              <p:nvPr/>
            </p:nvSpPr>
            <p:spPr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37" name="Oval 60"/>
              <p:cNvSpPr/>
              <p:nvPr/>
            </p:nvSpPr>
            <p:spPr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738" name="Oval 61"/>
              <p:cNvSpPr/>
              <p:nvPr/>
            </p:nvSpPr>
            <p:spPr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739" name="AutoShape 62"/>
              <p:cNvCxnSpPr>
                <a:stCxn id="30736" idx="7"/>
                <a:endCxn id="30738" idx="1"/>
              </p:cNvCxnSpPr>
              <p:nvPr/>
            </p:nvCxnSpPr>
            <p:spPr>
              <a:xfrm>
                <a:off x="640" y="274"/>
                <a:ext cx="487" cy="348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30740" name="AutoShape 63"/>
              <p:cNvCxnSpPr>
                <a:stCxn id="30738" idx="3"/>
                <a:endCxn id="30737" idx="5"/>
              </p:cNvCxnSpPr>
              <p:nvPr/>
            </p:nvCxnSpPr>
            <p:spPr>
              <a:xfrm flipH="1">
                <a:off x="569" y="832"/>
                <a:ext cx="558" cy="382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30741" name="AutoShape 64"/>
              <p:cNvCxnSpPr>
                <a:stCxn id="30737" idx="2"/>
                <a:endCxn id="30736" idx="2"/>
              </p:cNvCxnSpPr>
              <p:nvPr/>
            </p:nvCxnSpPr>
            <p:spPr>
              <a:xfrm rot="-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stealth" w="lg" len="lg"/>
                <a:tailEnd type="none" w="lg" len="lg"/>
              </a:ln>
            </p:spPr>
          </p:cxnSp>
          <p:cxnSp>
            <p:nvCxnSpPr>
              <p:cNvPr id="30742" name="AutoShape 65"/>
              <p:cNvCxnSpPr>
                <a:stCxn id="30737" idx="6"/>
                <a:endCxn id="30736" idx="6"/>
              </p:cNvCxnSpPr>
              <p:nvPr/>
            </p:nvCxnSpPr>
            <p:spPr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</p:grpSp>
        <p:sp>
          <p:nvSpPr>
            <p:cNvPr id="30732" name="Text Box 66"/>
            <p:cNvSpPr txBox="1"/>
            <p:nvPr/>
          </p:nvSpPr>
          <p:spPr>
            <a:xfrm>
              <a:off x="864" y="288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33" name="Text Box 67"/>
            <p:cNvSpPr txBox="1"/>
            <p:nvPr/>
          </p:nvSpPr>
          <p:spPr>
            <a:xfrm>
              <a:off x="816" y="902"/>
              <a:ext cx="249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34" name="Text Box 68"/>
            <p:cNvSpPr txBox="1"/>
            <p:nvPr/>
          </p:nvSpPr>
          <p:spPr>
            <a:xfrm>
              <a:off x="764" y="672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735" name="Text Box 69"/>
            <p:cNvSpPr txBox="1"/>
            <p:nvPr/>
          </p:nvSpPr>
          <p:spPr>
            <a:xfrm>
              <a:off x="188" y="624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52"/>
              <p:cNvSpPr txBox="1"/>
              <p:nvPr/>
            </p:nvSpPr>
            <p:spPr>
              <a:xfrm>
                <a:off x="1096963" y="2351088"/>
                <a:ext cx="8170847" cy="3012547"/>
              </a:xfrm>
              <a:prstGeom prst="rect">
                <a:avLst/>
              </a:prstGeom>
            </p:spPr>
            <p:txBody>
              <a:bodyPr vert="horz" wrap="square" lIns="92075" tIns="46038" rIns="92075" bIns="4603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                               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𝟑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          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 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5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+(−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3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2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                                        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𝟑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],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]+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])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	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                               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+(−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)) 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		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2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:endParaRPr lang="en-US" altLang="zh-CN" sz="2000" dirty="0"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3" name="Rectang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63" y="2351088"/>
                <a:ext cx="8170847" cy="3012547"/>
              </a:xfrm>
              <a:prstGeom prst="rect">
                <a:avLst/>
              </a:prstGeom>
              <a:blipFill rotWithShape="1">
                <a:blip r:embed="rId3"/>
                <a:stretch>
                  <a:fillRect l="-4" t="-11" r="8" b="-28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276600" y="788724"/>
                <a:ext cx="114050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ct val="0"/>
                  </a:spcBef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788724"/>
                <a:ext cx="1140505" cy="476990"/>
              </a:xfrm>
              <a:prstGeom prst="rect">
                <a:avLst/>
              </a:prstGeom>
              <a:blipFill rotWithShape="1">
                <a:blip r:embed="rId4"/>
                <a:stretch>
                  <a:fillRect t="-11" r="4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𝒌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𝒊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,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𝒋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𝑫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𝒌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𝒊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华文细黑" panose="02010600040101010101" charset="-122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𝒊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</m:e>
                                  </m:d>
                                  <m:r>
                                    <a:rPr lang="en-US" altLang="zh-CN" sz="2400" b="1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华文细黑" panose="02010600040101010101" charset="-122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𝑫</m:t>
                                      </m:r>
                                    </m:e>
                                    <m:sup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(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𝟏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𝒌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1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华文细黑" panose="02010600040101010101" charset="-122"/>
                                        </a:rPr>
                                        <m:t>𝒋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</a:rPr>
                          </m:ctrlPr>
                        </m:mPr>
                        <m:mr>
                          <m:e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 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=</m:t>
                            </m:r>
                            <m:r>
                              <a:rPr lang="en-US" altLang="zh-CN" sz="24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𝟎</m:t>
                            </m:r>
                            <m:r>
                              <m:rPr>
                                <m:nor/>
                              </m:rP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𝒊𝒇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 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华文细黑" panose="02010600040101010101" charset="-122"/>
                              </a:rPr>
                              <m:t>𝒌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≥</m:t>
                            </m:r>
                            <m:r>
                              <a:rPr lang="en-US" altLang="zh-CN" sz="2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华文细黑" panose="02010600040101010101" charset="-122"/>
                              </a:rPr>
                              <m:t>𝟏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730230"/>
                <a:ext cx="8763000" cy="1051570"/>
              </a:xfrm>
              <a:prstGeom prst="rect">
                <a:avLst/>
              </a:prstGeom>
              <a:blipFill rotWithShape="1">
                <a:blip r:embed="rId5"/>
                <a:stretch>
                  <a:fillRect l="-145" t="-1267" r="-145" b="-12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箭头连接符 74"/>
          <p:cNvCxnSpPr/>
          <p:nvPr/>
        </p:nvCxnSpPr>
        <p:spPr>
          <a:xfrm>
            <a:off x="881744" y="3352800"/>
            <a:ext cx="34290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3351894" y="1831235"/>
            <a:ext cx="0" cy="212472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2180856" y="4114800"/>
            <a:ext cx="444889" cy="41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30726" grpId="0"/>
      <p:bldP spid="73" grpId="0"/>
      <p:bldP spid="7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93725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示例 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52" name="Text Box 3"/>
              <p:cNvSpPr txBox="1"/>
              <p:nvPr/>
            </p:nvSpPr>
            <p:spPr>
              <a:xfrm>
                <a:off x="3657600" y="2057400"/>
                <a:ext cx="1911805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𝟎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65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057400"/>
                <a:ext cx="1911805" cy="476990"/>
              </a:xfrm>
              <a:prstGeom prst="rect">
                <a:avLst/>
              </a:prstGeom>
              <a:blipFill rotWithShape="1">
                <a:blip r:embed="rId1"/>
                <a:stretch>
                  <a:fillRect r="24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655" name="Text Box 38"/>
              <p:cNvSpPr txBox="1"/>
              <p:nvPr/>
            </p:nvSpPr>
            <p:spPr>
              <a:xfrm>
                <a:off x="4525714" y="4481005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655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714" y="4481005"/>
                <a:ext cx="841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" t="-96" r="70" b="10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9"/>
          <p:cNvGrpSpPr/>
          <p:nvPr/>
        </p:nvGrpSpPr>
        <p:grpSpPr bwMode="auto">
          <a:xfrm>
            <a:off x="120378" y="1617800"/>
            <a:ext cx="3656013" cy="3186113"/>
            <a:chOff x="192" y="288"/>
            <a:chExt cx="2303" cy="2007"/>
          </a:xfrm>
        </p:grpSpPr>
        <p:sp>
          <p:nvSpPr>
            <p:cNvPr id="52" name="Text Box 10"/>
            <p:cNvSpPr txBox="1">
              <a:spLocks noChangeArrowheads="1"/>
            </p:cNvSpPr>
            <p:nvPr/>
          </p:nvSpPr>
          <p:spPr bwMode="auto">
            <a:xfrm>
              <a:off x="2064" y="288"/>
              <a:ext cx="35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/>
                <a:t>v</a:t>
              </a:r>
              <a:r>
                <a:rPr lang="en-US" altLang="zh-CN" sz="3200" b="1" baseline="-25000"/>
                <a:t>2</a:t>
              </a:r>
              <a:endParaRPr lang="en-US" altLang="zh-CN" sz="3200" b="1"/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1440" y="1104"/>
              <a:ext cx="36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/>
                <a:t>v</a:t>
              </a:r>
              <a:r>
                <a:rPr lang="en-US" altLang="zh-CN" sz="3200" b="1" baseline="-25000"/>
                <a:t>5</a:t>
              </a:r>
              <a:endParaRPr lang="en-US" altLang="zh-CN" sz="3200" b="1"/>
            </a:p>
          </p:txBody>
        </p:sp>
        <p:sp>
          <p:nvSpPr>
            <p:cNvPr id="54" name="Text Box 12"/>
            <p:cNvSpPr txBox="1">
              <a:spLocks noChangeArrowheads="1"/>
            </p:cNvSpPr>
            <p:nvPr/>
          </p:nvSpPr>
          <p:spPr bwMode="auto">
            <a:xfrm>
              <a:off x="1680" y="1440"/>
              <a:ext cx="6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2</a:t>
              </a:r>
              <a:endParaRPr lang="en-US" altLang="zh-CN"/>
            </a:p>
          </p:txBody>
        </p:sp>
        <p:sp>
          <p:nvSpPr>
            <p:cNvPr id="55" name="Text Box 13"/>
            <p:cNvSpPr txBox="1">
              <a:spLocks noChangeArrowheads="1"/>
            </p:cNvSpPr>
            <p:nvPr/>
          </p:nvSpPr>
          <p:spPr bwMode="auto">
            <a:xfrm>
              <a:off x="1440" y="76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-3</a:t>
              </a:r>
              <a:endParaRPr lang="en-US" altLang="zh-CN"/>
            </a:p>
          </p:txBody>
        </p:sp>
        <p:sp>
          <p:nvSpPr>
            <p:cNvPr id="56" name="Text Box 14"/>
            <p:cNvSpPr txBox="1">
              <a:spLocks noChangeArrowheads="1"/>
            </p:cNvSpPr>
            <p:nvPr/>
          </p:nvSpPr>
          <p:spPr bwMode="auto">
            <a:xfrm>
              <a:off x="288" y="1056"/>
              <a:ext cx="2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4</a:t>
              </a:r>
              <a:endParaRPr lang="en-US" altLang="zh-CN"/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1056" y="864"/>
              <a:ext cx="4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4</a:t>
              </a:r>
              <a:endParaRPr lang="en-US" altLang="zh-CN"/>
            </a:p>
          </p:txBody>
        </p:sp>
        <p:sp>
          <p:nvSpPr>
            <p:cNvPr id="58" name="Text Box 16"/>
            <p:cNvSpPr txBox="1">
              <a:spLocks noChangeArrowheads="1"/>
            </p:cNvSpPr>
            <p:nvPr/>
          </p:nvSpPr>
          <p:spPr bwMode="auto">
            <a:xfrm>
              <a:off x="2064" y="1872"/>
              <a:ext cx="43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/>
                <a:t>v</a:t>
              </a:r>
              <a:r>
                <a:rPr lang="en-US" altLang="zh-CN" sz="3200" b="1" baseline="-25000"/>
                <a:t>3</a:t>
              </a:r>
              <a:endParaRPr lang="en-US" altLang="zh-CN" sz="3200" b="1"/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>
              <a:off x="528" y="624"/>
              <a:ext cx="14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18"/>
            <p:cNvSpPr>
              <a:spLocks noChangeShapeType="1"/>
            </p:cNvSpPr>
            <p:nvPr/>
          </p:nvSpPr>
          <p:spPr bwMode="auto">
            <a:xfrm flipH="1" flipV="1">
              <a:off x="864" y="912"/>
              <a:ext cx="43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>
              <a:off x="576" y="2016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20"/>
            <p:cNvSpPr>
              <a:spLocks noChangeShapeType="1"/>
            </p:cNvSpPr>
            <p:nvPr/>
          </p:nvSpPr>
          <p:spPr bwMode="auto">
            <a:xfrm flipV="1">
              <a:off x="1344" y="624"/>
              <a:ext cx="687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>
              <a:off x="192" y="336"/>
              <a:ext cx="46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/>
                <a:t>v</a:t>
              </a:r>
              <a:r>
                <a:rPr lang="en-US" altLang="zh-CN" sz="3200" b="1" baseline="-25000"/>
                <a:t>1</a:t>
              </a:r>
              <a:endParaRPr lang="en-US" altLang="zh-CN" sz="3200" b="1"/>
            </a:p>
          </p:txBody>
        </p:sp>
        <p:sp>
          <p:nvSpPr>
            <p:cNvPr id="64" name="Text Box 22"/>
            <p:cNvSpPr txBox="1">
              <a:spLocks noChangeArrowheads="1"/>
            </p:cNvSpPr>
            <p:nvPr/>
          </p:nvSpPr>
          <p:spPr bwMode="auto">
            <a:xfrm>
              <a:off x="240" y="1824"/>
              <a:ext cx="36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3200" b="1" i="1"/>
                <a:t>v</a:t>
              </a:r>
              <a:r>
                <a:rPr lang="en-US" altLang="zh-CN" sz="3200" b="1" baseline="-25000"/>
                <a:t>4</a:t>
              </a:r>
              <a:endParaRPr lang="en-US" altLang="zh-CN" sz="3200" b="1"/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 flipV="1">
              <a:off x="528" y="624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24"/>
            <p:cNvSpPr>
              <a:spLocks noChangeShapeType="1"/>
            </p:cNvSpPr>
            <p:nvPr/>
          </p:nvSpPr>
          <p:spPr bwMode="auto">
            <a:xfrm>
              <a:off x="2016" y="672"/>
              <a:ext cx="0" cy="1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25"/>
            <p:cNvSpPr>
              <a:spLocks noChangeShapeType="1"/>
            </p:cNvSpPr>
            <p:nvPr/>
          </p:nvSpPr>
          <p:spPr bwMode="auto">
            <a:xfrm flipH="1">
              <a:off x="576" y="1344"/>
              <a:ext cx="720" cy="6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26"/>
            <p:cNvSpPr>
              <a:spLocks noChangeShapeType="1"/>
            </p:cNvSpPr>
            <p:nvPr/>
          </p:nvSpPr>
          <p:spPr bwMode="auto">
            <a:xfrm>
              <a:off x="1248" y="2016"/>
              <a:ext cx="7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27"/>
            <p:cNvSpPr>
              <a:spLocks noChangeShapeType="1"/>
            </p:cNvSpPr>
            <p:nvPr/>
          </p:nvSpPr>
          <p:spPr bwMode="auto">
            <a:xfrm flipH="1" flipV="1">
              <a:off x="1344" y="1296"/>
              <a:ext cx="672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oval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Text Box 28"/>
            <p:cNvSpPr txBox="1">
              <a:spLocks noChangeArrowheads="1"/>
            </p:cNvSpPr>
            <p:nvPr/>
          </p:nvSpPr>
          <p:spPr bwMode="auto">
            <a:xfrm>
              <a:off x="768" y="139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-2</a:t>
              </a:r>
              <a:endParaRPr lang="en-US" altLang="zh-CN"/>
            </a:p>
          </p:txBody>
        </p:sp>
        <p:sp>
          <p:nvSpPr>
            <p:cNvPr id="71" name="Text Box 29"/>
            <p:cNvSpPr txBox="1">
              <a:spLocks noChangeArrowheads="1"/>
            </p:cNvSpPr>
            <p:nvPr/>
          </p:nvSpPr>
          <p:spPr bwMode="auto">
            <a:xfrm>
              <a:off x="2016" y="1152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/>
                <a:t>6</a:t>
              </a:r>
              <a:endParaRPr lang="en-US" altLang="zh-CN"/>
            </a:p>
          </p:txBody>
        </p:sp>
        <p:sp>
          <p:nvSpPr>
            <p:cNvPr id="72" name="Text Box 30"/>
            <p:cNvSpPr txBox="1">
              <a:spLocks noChangeArrowheads="1"/>
            </p:cNvSpPr>
            <p:nvPr/>
          </p:nvSpPr>
          <p:spPr bwMode="auto">
            <a:xfrm>
              <a:off x="912" y="336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ym typeface="Symbol" panose="05050102010706020507" pitchFamily="18" charset="2"/>
                </a:rPr>
                <a:t>5</a:t>
              </a:r>
              <a:endParaRPr lang="en-US" altLang="zh-CN" sz="2800" baseline="-25000">
                <a:sym typeface="Symbol" panose="05050102010706020507" pitchFamily="18" charset="2"/>
              </a:endParaRPr>
            </a:p>
          </p:txBody>
        </p:sp>
        <p:sp>
          <p:nvSpPr>
            <p:cNvPr id="73" name="Line 31"/>
            <p:cNvSpPr>
              <a:spLocks noChangeShapeType="1"/>
            </p:cNvSpPr>
            <p:nvPr/>
          </p:nvSpPr>
          <p:spPr bwMode="auto">
            <a:xfrm flipH="1" flipV="1">
              <a:off x="528" y="624"/>
              <a:ext cx="33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Text Box 32"/>
            <p:cNvSpPr txBox="1">
              <a:spLocks noChangeArrowheads="1"/>
            </p:cNvSpPr>
            <p:nvPr/>
          </p:nvSpPr>
          <p:spPr bwMode="auto">
            <a:xfrm>
              <a:off x="1344" y="1968"/>
              <a:ext cx="43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>
                  <a:sym typeface="Symbol" panose="05050102010706020507" pitchFamily="18" charset="2"/>
                </a:rPr>
                <a:t>8</a:t>
              </a:r>
              <a:endParaRPr lang="en-US" altLang="zh-CN" sz="2800"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75" name="Object 35"/>
          <p:cNvGraphicFramePr>
            <a:graphicFrameLocks noChangeAspect="1"/>
          </p:cNvGraphicFramePr>
          <p:nvPr/>
        </p:nvGraphicFramePr>
        <p:xfrm>
          <a:off x="5549900" y="920750"/>
          <a:ext cx="2678113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" name="Equation" r:id="rId3" imgW="37185600" imgH="27432000" progId="Equation.DSMT4">
                  <p:embed/>
                </p:oleObj>
              </mc:Choice>
              <mc:Fallback>
                <p:oleObj name="Equation" r:id="rId3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9900" y="920750"/>
                        <a:ext cx="2678113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39"/>
          <p:cNvGraphicFramePr>
            <a:graphicFrameLocks noChangeAspect="1"/>
          </p:cNvGraphicFramePr>
          <p:nvPr/>
        </p:nvGraphicFramePr>
        <p:xfrm>
          <a:off x="5654603" y="3565663"/>
          <a:ext cx="2486025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" name="Equation" r:id="rId5" imgW="27127200" imgH="27432000" progId="Equation.DSMT4">
                  <p:embed/>
                </p:oleObj>
              </mc:Choice>
              <mc:Fallback>
                <p:oleObj name="Equation" r:id="rId5" imgW="271272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03" y="3565663"/>
                        <a:ext cx="2486025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2713" y="5881500"/>
                <a:ext cx="7169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考虑一下矩阵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初始化为全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，对不对？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13</m:t>
                        </m:r>
                      </m:sub>
                    </m:sSub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应该表示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有一个直接连接的边。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" y="5881500"/>
                <a:ext cx="7169773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5" t="-11" r="4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1"/>
            <a:ext cx="2590800" cy="2342083"/>
          </a:xfrm>
          <a:prstGeom prst="rect">
            <a:avLst/>
          </a:prstGeom>
        </p:spPr>
      </p:pic>
      <p:graphicFrame>
        <p:nvGraphicFramePr>
          <p:cNvPr id="102" name="Object 35"/>
          <p:cNvGraphicFramePr>
            <a:graphicFrameLocks noChangeAspect="1"/>
          </p:cNvGraphicFramePr>
          <p:nvPr/>
        </p:nvGraphicFramePr>
        <p:xfrm>
          <a:off x="3429000" y="-25142"/>
          <a:ext cx="226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Equation" r:id="rId2" imgW="37185600" imgH="27432000" progId="Equation.DSMT4">
                  <p:embed/>
                </p:oleObj>
              </mc:Choice>
              <mc:Fallback>
                <p:oleObj name="Equation" r:id="rId2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142"/>
                        <a:ext cx="22606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5"/>
          <p:cNvGraphicFramePr>
            <a:graphicFrameLocks noChangeAspect="1"/>
          </p:cNvGraphicFramePr>
          <p:nvPr/>
        </p:nvGraphicFramePr>
        <p:xfrm>
          <a:off x="6654800" y="0"/>
          <a:ext cx="225901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" name="Equation" r:id="rId4" imgW="37185600" imgH="27432000" progId="Equation.DSMT4">
                  <p:embed/>
                </p:oleObj>
              </mc:Choice>
              <mc:Fallback>
                <p:oleObj name="Equation" r:id="rId4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800" y="0"/>
                        <a:ext cx="225901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 Box 70"/>
              <p:cNvSpPr txBox="1"/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𝟎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blipFill rotWithShape="1">
                <a:blip r:embed="rId6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 Box 70"/>
              <p:cNvSpPr txBox="1"/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43" r="41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/>
          <p:cNvCxnSpPr/>
          <p:nvPr/>
        </p:nvCxnSpPr>
        <p:spPr>
          <a:xfrm>
            <a:off x="6400800" y="228600"/>
            <a:ext cx="27144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6934200" y="0"/>
            <a:ext cx="0" cy="2108458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52"/>
              <p:cNvSpPr txBox="1"/>
              <p:nvPr/>
            </p:nvSpPr>
            <p:spPr>
              <a:xfrm>
                <a:off x="3581400" y="2255945"/>
                <a:ext cx="5943600" cy="4449655"/>
              </a:xfrm>
              <a:prstGeom prst="rect">
                <a:avLst/>
              </a:prstGeom>
            </p:spPr>
            <p:txBody>
              <a:bodyPr vert="horz" wrap="square" lIns="92075" tIns="46038" rIns="92075" bIns="4603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6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6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∞+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∞+∞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3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∞,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9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 dirty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华文细黑" panose="02010600040101010101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9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08" name="Rectang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255945"/>
                <a:ext cx="5943600" cy="4449655"/>
              </a:xfrm>
              <a:prstGeom prst="rect">
                <a:avLst/>
              </a:prstGeom>
              <a:blipFill rotWithShape="1">
                <a:blip r:embed="rId8"/>
                <a:stretch>
                  <a:fillRect t="-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 Box 38"/>
              <p:cNvSpPr txBox="1"/>
              <p:nvPr/>
            </p:nvSpPr>
            <p:spPr>
              <a:xfrm>
                <a:off x="114231" y="4092321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1" y="4092321"/>
                <a:ext cx="841897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67" t="-83" r="54" b="8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Object 39"/>
          <p:cNvGraphicFramePr>
            <a:graphicFrameLocks noChangeAspect="1"/>
          </p:cNvGraphicFramePr>
          <p:nvPr/>
        </p:nvGraphicFramePr>
        <p:xfrm>
          <a:off x="956128" y="3124200"/>
          <a:ext cx="2486025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Equation" r:id="rId10" imgW="27127200" imgH="27432000" progId="Equation.DSMT4">
                  <p:embed/>
                </p:oleObj>
              </mc:Choice>
              <mc:Fallback>
                <p:oleObj name="Equation" r:id="rId10" imgW="271272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128" y="3124200"/>
                        <a:ext cx="2486025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Oval 19"/>
          <p:cNvSpPr>
            <a:spLocks noChangeArrowheads="1"/>
          </p:cNvSpPr>
          <p:nvPr/>
        </p:nvSpPr>
        <p:spPr bwMode="auto">
          <a:xfrm>
            <a:off x="3967371" y="12477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" name="Oval 19"/>
          <p:cNvSpPr>
            <a:spLocks noChangeArrowheads="1"/>
          </p:cNvSpPr>
          <p:nvPr/>
        </p:nvSpPr>
        <p:spPr bwMode="auto">
          <a:xfrm>
            <a:off x="7171089" y="12192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" name="Oval 19"/>
          <p:cNvSpPr>
            <a:spLocks noChangeArrowheads="1"/>
          </p:cNvSpPr>
          <p:nvPr/>
        </p:nvSpPr>
        <p:spPr bwMode="auto">
          <a:xfrm>
            <a:off x="7162800" y="16287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" name="Oval 19"/>
          <p:cNvSpPr>
            <a:spLocks noChangeArrowheads="1"/>
          </p:cNvSpPr>
          <p:nvPr/>
        </p:nvSpPr>
        <p:spPr bwMode="auto">
          <a:xfrm>
            <a:off x="3954127" y="17049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5" name="Oval 19"/>
          <p:cNvSpPr>
            <a:spLocks noChangeArrowheads="1"/>
          </p:cNvSpPr>
          <p:nvPr/>
        </p:nvSpPr>
        <p:spPr bwMode="auto">
          <a:xfrm>
            <a:off x="1532289" y="46482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6" name="Oval 19"/>
          <p:cNvSpPr>
            <a:spLocks noChangeArrowheads="1"/>
          </p:cNvSpPr>
          <p:nvPr/>
        </p:nvSpPr>
        <p:spPr bwMode="auto">
          <a:xfrm>
            <a:off x="1524000" y="51339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blipFill rotWithShape="1">
                <a:blip r:embed="rId12"/>
                <a:stretch>
                  <a:fillRect t="-44" r="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1"/>
            <a:ext cx="2590800" cy="2342083"/>
          </a:xfrm>
          <a:prstGeom prst="rect">
            <a:avLst/>
          </a:prstGeom>
        </p:spPr>
      </p:pic>
      <p:graphicFrame>
        <p:nvGraphicFramePr>
          <p:cNvPr id="102" name="Object 35"/>
          <p:cNvGraphicFramePr>
            <a:graphicFrameLocks noChangeAspect="1"/>
          </p:cNvGraphicFramePr>
          <p:nvPr/>
        </p:nvGraphicFramePr>
        <p:xfrm>
          <a:off x="3429000" y="-25142"/>
          <a:ext cx="226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2" name="Equation" r:id="rId2" imgW="37185600" imgH="27432000" progId="Equation.DSMT4">
                  <p:embed/>
                </p:oleObj>
              </mc:Choice>
              <mc:Fallback>
                <p:oleObj name="Equation" r:id="rId2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142"/>
                        <a:ext cx="22606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5"/>
          <p:cNvGraphicFramePr>
            <a:graphicFrameLocks noChangeAspect="1"/>
          </p:cNvGraphicFramePr>
          <p:nvPr/>
        </p:nvGraphicFramePr>
        <p:xfrm>
          <a:off x="6629400" y="-25142"/>
          <a:ext cx="225901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3" name="Equation" r:id="rId4" imgW="37185600" imgH="27432000" progId="Equation.DSMT4">
                  <p:embed/>
                </p:oleObj>
              </mc:Choice>
              <mc:Fallback>
                <p:oleObj name="Equation" r:id="rId4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-25142"/>
                        <a:ext cx="225901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 Box 70"/>
              <p:cNvSpPr txBox="1"/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blipFill rotWithShape="1">
                <a:blip r:embed="rId6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 Box 70"/>
              <p:cNvSpPr txBox="1"/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43" r="41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/>
          <p:cNvCxnSpPr/>
          <p:nvPr/>
        </p:nvCxnSpPr>
        <p:spPr>
          <a:xfrm>
            <a:off x="6553200" y="609600"/>
            <a:ext cx="2514600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7391400" y="22783"/>
            <a:ext cx="0" cy="216689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52"/>
              <p:cNvSpPr txBox="1"/>
              <p:nvPr/>
            </p:nvSpPr>
            <p:spPr>
              <a:xfrm>
                <a:off x="3581400" y="2255945"/>
                <a:ext cx="5943600" cy="4449655"/>
              </a:xfrm>
              <a:prstGeom prst="rect">
                <a:avLst/>
              </a:prstGeom>
            </p:spPr>
            <p:txBody>
              <a:bodyPr vert="horz" wrap="square" lIns="92075" tIns="46038" rIns="92075" bIns="46038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11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+∞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∞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2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6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5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华文细黑" panose="02010600040101010101" charset="-122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华文细黑" panose="02010600040101010101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func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15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华文细黑" panose="02010600040101010101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08" name="Rectangl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2255945"/>
                <a:ext cx="5943600" cy="4449655"/>
              </a:xfrm>
              <a:prstGeom prst="rect">
                <a:avLst/>
              </a:prstGeom>
              <a:blipFill rotWithShape="1">
                <a:blip r:embed="rId8"/>
                <a:stretch>
                  <a:fillRect t="-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 Box 38"/>
              <p:cNvSpPr txBox="1"/>
              <p:nvPr/>
            </p:nvSpPr>
            <p:spPr>
              <a:xfrm>
                <a:off x="0" y="40386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8600"/>
                <a:ext cx="841897" cy="461665"/>
              </a:xfrm>
              <a:prstGeom prst="rect">
                <a:avLst/>
              </a:prstGeom>
              <a:blipFill rotWithShape="1">
                <a:blip r:embed="rId9"/>
                <a:stretch>
                  <a:fillRect r="62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Object 39"/>
          <p:cNvGraphicFramePr>
            <a:graphicFrameLocks noChangeAspect="1"/>
          </p:cNvGraphicFramePr>
          <p:nvPr/>
        </p:nvGraphicFramePr>
        <p:xfrm>
          <a:off x="942975" y="3124200"/>
          <a:ext cx="2513013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4" name="Equation" r:id="rId10" imgW="27432000" imgH="27432000" progId="Equation.DSMT4">
                  <p:embed/>
                </p:oleObj>
              </mc:Choice>
              <mc:Fallback>
                <p:oleObj name="Equation" r:id="rId10" imgW="274320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3124200"/>
                        <a:ext cx="2513013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394752" y="285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Oval 19"/>
          <p:cNvSpPr>
            <a:spLocks noChangeArrowheads="1"/>
          </p:cNvSpPr>
          <p:nvPr/>
        </p:nvSpPr>
        <p:spPr bwMode="auto">
          <a:xfrm>
            <a:off x="5266089" y="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5257800" y="1257658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4381508" y="16764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7571308" y="22783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8442645" y="-5737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8434356" y="1251921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Oval 19"/>
          <p:cNvSpPr>
            <a:spLocks noChangeArrowheads="1"/>
          </p:cNvSpPr>
          <p:nvPr/>
        </p:nvSpPr>
        <p:spPr bwMode="auto">
          <a:xfrm>
            <a:off x="7558064" y="1670663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Oval 19"/>
          <p:cNvSpPr>
            <a:spLocks noChangeArrowheads="1"/>
          </p:cNvSpPr>
          <p:nvPr/>
        </p:nvSpPr>
        <p:spPr bwMode="auto">
          <a:xfrm>
            <a:off x="2019308" y="32004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Oval 19"/>
          <p:cNvSpPr>
            <a:spLocks noChangeArrowheads="1"/>
          </p:cNvSpPr>
          <p:nvPr/>
        </p:nvSpPr>
        <p:spPr bwMode="auto">
          <a:xfrm>
            <a:off x="2970157" y="317188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Oval 19"/>
          <p:cNvSpPr>
            <a:spLocks noChangeArrowheads="1"/>
          </p:cNvSpPr>
          <p:nvPr/>
        </p:nvSpPr>
        <p:spPr bwMode="auto">
          <a:xfrm>
            <a:off x="2961868" y="4682048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2006064" y="513392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blipFill rotWithShape="1">
                <a:blip r:embed="rId12"/>
                <a:stretch>
                  <a:fillRect t="-44" r="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3" grpId="0" animBg="1"/>
      <p:bldP spid="14" grpId="0" animBg="1"/>
      <p:bldP spid="16" grpId="0" animBg="1"/>
      <p:bldP spid="17" grpId="0" animBg="1"/>
      <p:bldP spid="22" grpId="0" animBg="1"/>
      <p:bldP spid="23" grpId="0" animBg="1"/>
      <p:bldP spid="24" grpId="0" animBg="1"/>
      <p:bldP spid="25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28650" y="145414"/>
            <a:ext cx="7886700" cy="1073785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第一步：分析优化解的结构</a:t>
            </a:r>
            <a:b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最短路径的性质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8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396605" cy="4351338"/>
          </a:xfr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92075" tIns="46038" rIns="92075" bIns="46038" anchor="t"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优化子结构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: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两个结点之间的一条最短路径包含着其他的最短子路径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证明：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（反证法）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如果某条子路径不是最短子路径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必然存在最短子路径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用最短子路径替换当前子路径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当前路径不是最短路径，矛盾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!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66800" y="2485390"/>
            <a:ext cx="6858000" cy="562610"/>
            <a:chOff x="1066800" y="2485390"/>
            <a:chExt cx="6858000" cy="562610"/>
          </a:xfrm>
        </p:grpSpPr>
        <p:sp>
          <p:nvSpPr>
            <p:cNvPr id="6149" name="Oval 4"/>
            <p:cNvSpPr/>
            <p:nvPr/>
          </p:nvSpPr>
          <p:spPr>
            <a:xfrm>
              <a:off x="10668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0" name="Oval 5"/>
            <p:cNvSpPr/>
            <p:nvPr/>
          </p:nvSpPr>
          <p:spPr>
            <a:xfrm>
              <a:off x="21336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1" name="Oval 6"/>
            <p:cNvSpPr/>
            <p:nvPr/>
          </p:nvSpPr>
          <p:spPr>
            <a:xfrm>
              <a:off x="32004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2" name="Oval 7"/>
            <p:cNvSpPr/>
            <p:nvPr/>
          </p:nvSpPr>
          <p:spPr>
            <a:xfrm>
              <a:off x="42672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3" name="Oval 8"/>
            <p:cNvSpPr/>
            <p:nvPr/>
          </p:nvSpPr>
          <p:spPr>
            <a:xfrm>
              <a:off x="53340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4" name="Oval 9"/>
            <p:cNvSpPr/>
            <p:nvPr/>
          </p:nvSpPr>
          <p:spPr>
            <a:xfrm>
              <a:off x="64008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sp>
          <p:nvSpPr>
            <p:cNvPr id="6155" name="Oval 10"/>
            <p:cNvSpPr/>
            <p:nvPr/>
          </p:nvSpPr>
          <p:spPr>
            <a:xfrm>
              <a:off x="7467600" y="2485390"/>
              <a:ext cx="457200" cy="56261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vo" panose="02000000000000000000" pitchFamily="2" charset="0"/>
                <a:ea typeface="楷体" panose="02010609060101010101" pitchFamily="49" charset="-122"/>
              </a:endParaRPr>
            </a:p>
          </p:txBody>
        </p:sp>
        <p:cxnSp>
          <p:nvCxnSpPr>
            <p:cNvPr id="6156" name="AutoShape 11"/>
            <p:cNvCxnSpPr>
              <a:stCxn id="6149" idx="6"/>
              <a:endCxn id="6150" idx="2"/>
            </p:cNvCxnSpPr>
            <p:nvPr/>
          </p:nvCxnSpPr>
          <p:spPr>
            <a:xfrm>
              <a:off x="1524000" y="2766695"/>
              <a:ext cx="609600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157" name="AutoShape 12"/>
            <p:cNvCxnSpPr/>
            <p:nvPr/>
          </p:nvCxnSpPr>
          <p:spPr>
            <a:xfrm>
              <a:off x="2590800" y="2766695"/>
              <a:ext cx="581025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158" name="AutoShape 13"/>
            <p:cNvCxnSpPr>
              <a:stCxn id="6151" idx="6"/>
              <a:endCxn id="6152" idx="2"/>
            </p:cNvCxnSpPr>
            <p:nvPr/>
          </p:nvCxnSpPr>
          <p:spPr>
            <a:xfrm>
              <a:off x="3657600" y="2766695"/>
              <a:ext cx="609600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159" name="AutoShape 14"/>
            <p:cNvCxnSpPr>
              <a:stCxn id="6152" idx="6"/>
              <a:endCxn id="6153" idx="2"/>
            </p:cNvCxnSpPr>
            <p:nvPr/>
          </p:nvCxnSpPr>
          <p:spPr>
            <a:xfrm>
              <a:off x="4724400" y="2766695"/>
              <a:ext cx="609600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160" name="AutoShape 15"/>
            <p:cNvCxnSpPr>
              <a:stCxn id="6153" idx="6"/>
              <a:endCxn id="6154" idx="2"/>
            </p:cNvCxnSpPr>
            <p:nvPr/>
          </p:nvCxnSpPr>
          <p:spPr>
            <a:xfrm>
              <a:off x="5791200" y="2766695"/>
              <a:ext cx="609600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161" name="AutoShape 16"/>
            <p:cNvCxnSpPr>
              <a:stCxn id="6154" idx="6"/>
              <a:endCxn id="6155" idx="2"/>
            </p:cNvCxnSpPr>
            <p:nvPr/>
          </p:nvCxnSpPr>
          <p:spPr>
            <a:xfrm>
              <a:off x="6858000" y="2766695"/>
              <a:ext cx="609600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</p:grpSp>
      <p:cxnSp>
        <p:nvCxnSpPr>
          <p:cNvPr id="6162" name="AutoShape 17"/>
          <p:cNvCxnSpPr>
            <a:stCxn id="6150" idx="5"/>
            <a:endCxn id="6154" idx="3"/>
          </p:cNvCxnSpPr>
          <p:nvPr/>
        </p:nvCxnSpPr>
        <p:spPr>
          <a:xfrm rot="16200000" flipH="1">
            <a:off x="4495800" y="993775"/>
            <a:ext cx="12700" cy="3943985"/>
          </a:xfrm>
          <a:prstGeom prst="curvedConnector3">
            <a:avLst>
              <a:gd name="adj1" fmla="val 2448756"/>
            </a:avLst>
          </a:prstGeom>
          <a:ln w="19050" cap="flat" cmpd="sng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1"/>
            <a:ext cx="2590800" cy="2342083"/>
          </a:xfrm>
          <a:prstGeom prst="rect">
            <a:avLst/>
          </a:prstGeom>
        </p:spPr>
      </p:pic>
      <p:graphicFrame>
        <p:nvGraphicFramePr>
          <p:cNvPr id="102" name="Object 35"/>
          <p:cNvGraphicFramePr>
            <a:graphicFrameLocks noChangeAspect="1"/>
          </p:cNvGraphicFramePr>
          <p:nvPr/>
        </p:nvGraphicFramePr>
        <p:xfrm>
          <a:off x="3429000" y="-25142"/>
          <a:ext cx="226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" name="Equation" r:id="rId2" imgW="37185600" imgH="27432000" progId="Equation.DSMT4">
                  <p:embed/>
                </p:oleObj>
              </mc:Choice>
              <mc:Fallback>
                <p:oleObj name="Equation" r:id="rId2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142"/>
                        <a:ext cx="22606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5"/>
          <p:cNvGraphicFramePr>
            <a:graphicFrameLocks noChangeAspect="1"/>
          </p:cNvGraphicFramePr>
          <p:nvPr/>
        </p:nvGraphicFramePr>
        <p:xfrm>
          <a:off x="6629400" y="-25142"/>
          <a:ext cx="225901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" name="Equation" r:id="rId4" imgW="37185600" imgH="27432000" progId="Equation.DSMT4">
                  <p:embed/>
                </p:oleObj>
              </mc:Choice>
              <mc:Fallback>
                <p:oleObj name="Equation" r:id="rId4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-25142"/>
                        <a:ext cx="225901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 Box 70"/>
              <p:cNvSpPr txBox="1"/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blipFill rotWithShape="1">
                <a:blip r:embed="rId6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 Box 70"/>
              <p:cNvSpPr txBox="1"/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𝟑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43" r="41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/>
          <p:cNvCxnSpPr/>
          <p:nvPr/>
        </p:nvCxnSpPr>
        <p:spPr>
          <a:xfrm flipV="1">
            <a:off x="6394293" y="1008745"/>
            <a:ext cx="2749707" cy="9894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7848600" y="-25142"/>
            <a:ext cx="0" cy="2255231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 Box 38"/>
              <p:cNvSpPr txBox="1"/>
              <p:nvPr/>
            </p:nvSpPr>
            <p:spPr>
              <a:xfrm>
                <a:off x="2325757" y="41148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757" y="4114800"/>
                <a:ext cx="841897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6" r="33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Object 39"/>
          <p:cNvGraphicFramePr>
            <a:graphicFrameLocks noChangeAspect="1"/>
          </p:cNvGraphicFramePr>
          <p:nvPr/>
        </p:nvGraphicFramePr>
        <p:xfrm>
          <a:off x="3268732" y="3200400"/>
          <a:ext cx="2513013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" name="Equation" r:id="rId9" imgW="27432000" imgH="27432000" progId="Equation.DSMT4">
                  <p:embed/>
                </p:oleObj>
              </mc:Choice>
              <mc:Fallback>
                <p:oleObj name="Equation" r:id="rId9" imgW="274320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732" y="3200400"/>
                        <a:ext cx="2513013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blipFill rotWithShape="1">
                <a:blip r:embed="rId11"/>
                <a:stretch>
                  <a:fillRect t="-44" r="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1"/>
            <a:ext cx="2590800" cy="2342083"/>
          </a:xfrm>
          <a:prstGeom prst="rect">
            <a:avLst/>
          </a:prstGeom>
        </p:spPr>
      </p:pic>
      <p:graphicFrame>
        <p:nvGraphicFramePr>
          <p:cNvPr id="102" name="Object 35"/>
          <p:cNvGraphicFramePr>
            <a:graphicFrameLocks noChangeAspect="1"/>
          </p:cNvGraphicFramePr>
          <p:nvPr/>
        </p:nvGraphicFramePr>
        <p:xfrm>
          <a:off x="3429000" y="-25142"/>
          <a:ext cx="226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2" name="Equation" r:id="rId2" imgW="37185600" imgH="27432000" progId="Equation.DSMT4">
                  <p:embed/>
                </p:oleObj>
              </mc:Choice>
              <mc:Fallback>
                <p:oleObj name="Equation" r:id="rId2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142"/>
                        <a:ext cx="22606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5"/>
          <p:cNvGraphicFramePr>
            <a:graphicFrameLocks noChangeAspect="1"/>
          </p:cNvGraphicFramePr>
          <p:nvPr/>
        </p:nvGraphicFramePr>
        <p:xfrm>
          <a:off x="6629400" y="-25142"/>
          <a:ext cx="225901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3" name="Equation" r:id="rId4" imgW="37185600" imgH="27432000" progId="Equation.DSMT4">
                  <p:embed/>
                </p:oleObj>
              </mc:Choice>
              <mc:Fallback>
                <p:oleObj name="Equation" r:id="rId4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-25142"/>
                        <a:ext cx="225901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 Box 70"/>
              <p:cNvSpPr txBox="1"/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𝟑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blipFill rotWithShape="1">
                <a:blip r:embed="rId6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 Box 70"/>
              <p:cNvSpPr txBox="1"/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𝟒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43" r="41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/>
          <p:cNvCxnSpPr/>
          <p:nvPr/>
        </p:nvCxnSpPr>
        <p:spPr>
          <a:xfrm>
            <a:off x="6629400" y="1371600"/>
            <a:ext cx="2474843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229600" y="55668"/>
            <a:ext cx="0" cy="2006753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 Box 38"/>
              <p:cNvSpPr txBox="1"/>
              <p:nvPr/>
            </p:nvSpPr>
            <p:spPr>
              <a:xfrm>
                <a:off x="2325757" y="41148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757" y="4114800"/>
                <a:ext cx="841897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6" r="33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Object 39"/>
          <p:cNvGraphicFramePr>
            <a:graphicFrameLocks noChangeAspect="1"/>
          </p:cNvGraphicFramePr>
          <p:nvPr/>
        </p:nvGraphicFramePr>
        <p:xfrm>
          <a:off x="3268732" y="3200400"/>
          <a:ext cx="2513013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4" name="Equation" r:id="rId9" imgW="27432000" imgH="27432000" progId="Equation.DSMT4">
                  <p:embed/>
                </p:oleObj>
              </mc:Choice>
              <mc:Fallback>
                <p:oleObj name="Equation" r:id="rId9" imgW="274320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732" y="3200400"/>
                        <a:ext cx="2513013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blipFill rotWithShape="1">
                <a:blip r:embed="rId11"/>
                <a:stretch>
                  <a:fillRect t="-44" r="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3527406" y="16764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419600" y="16764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Oval 19"/>
          <p:cNvSpPr>
            <a:spLocks noChangeArrowheads="1"/>
          </p:cNvSpPr>
          <p:nvPr/>
        </p:nvSpPr>
        <p:spPr bwMode="auto">
          <a:xfrm>
            <a:off x="3961632" y="1665696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678594" y="1654152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570788" y="1654152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7112820" y="1643448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3412330" y="52578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4304524" y="5257800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3846556" y="5247096"/>
            <a:ext cx="342892" cy="3524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2401"/>
            <a:ext cx="2590800" cy="2342083"/>
          </a:xfrm>
          <a:prstGeom prst="rect">
            <a:avLst/>
          </a:prstGeom>
        </p:spPr>
      </p:pic>
      <p:graphicFrame>
        <p:nvGraphicFramePr>
          <p:cNvPr id="102" name="Object 35"/>
          <p:cNvGraphicFramePr>
            <a:graphicFrameLocks noChangeAspect="1"/>
          </p:cNvGraphicFramePr>
          <p:nvPr/>
        </p:nvGraphicFramePr>
        <p:xfrm>
          <a:off x="3429000" y="-25142"/>
          <a:ext cx="22606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" name="Equation" r:id="rId2" imgW="37185600" imgH="27432000" progId="Equation.DSMT4">
                  <p:embed/>
                </p:oleObj>
              </mc:Choice>
              <mc:Fallback>
                <p:oleObj name="Equation" r:id="rId2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-25142"/>
                        <a:ext cx="2260600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35"/>
          <p:cNvGraphicFramePr>
            <a:graphicFrameLocks noChangeAspect="1"/>
          </p:cNvGraphicFramePr>
          <p:nvPr/>
        </p:nvGraphicFramePr>
        <p:xfrm>
          <a:off x="6629400" y="-25400"/>
          <a:ext cx="2259013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6" name="Equation" r:id="rId4" imgW="37185600" imgH="27432000" progId="Equation.DSMT4">
                  <p:embed/>
                </p:oleObj>
              </mc:Choice>
              <mc:Fallback>
                <p:oleObj name="Equation" r:id="rId4" imgW="37185600" imgH="27432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-25400"/>
                        <a:ext cx="2259013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 Box 70"/>
              <p:cNvSpPr txBox="1"/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𝟒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711441"/>
                <a:ext cx="1165206" cy="476990"/>
              </a:xfrm>
              <a:prstGeom prst="rect">
                <a:avLst/>
              </a:prstGeom>
              <a:blipFill rotWithShape="1">
                <a:blip r:embed="rId6"/>
                <a:stretch>
                  <a:fillRect t="-51" r="53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 Box 70"/>
              <p:cNvSpPr txBox="1"/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(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𝟓</m:t>
                          </m:r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87" y="762000"/>
                <a:ext cx="1165206" cy="476990"/>
              </a:xfrm>
              <a:prstGeom prst="rect">
                <a:avLst/>
              </a:prstGeom>
              <a:blipFill rotWithShape="1">
                <a:blip r:embed="rId7"/>
                <a:stretch>
                  <a:fillRect l="-43" r="41" b="2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直接箭头连接符 105"/>
          <p:cNvCxnSpPr/>
          <p:nvPr/>
        </p:nvCxnSpPr>
        <p:spPr>
          <a:xfrm>
            <a:off x="6705600" y="1828800"/>
            <a:ext cx="2409687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>
            <a:off x="8686800" y="0"/>
            <a:ext cx="0" cy="212836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 Box 38"/>
              <p:cNvSpPr txBox="1"/>
              <p:nvPr/>
            </p:nvSpPr>
            <p:spPr>
              <a:xfrm>
                <a:off x="71418" y="3962400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9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8" y="3962400"/>
                <a:ext cx="841897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35" r="22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0" name="Object 39"/>
          <p:cNvGraphicFramePr>
            <a:graphicFrameLocks noChangeAspect="1"/>
          </p:cNvGraphicFramePr>
          <p:nvPr/>
        </p:nvGraphicFramePr>
        <p:xfrm>
          <a:off x="1014393" y="3048000"/>
          <a:ext cx="2513013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7" name="Equation" r:id="rId9" imgW="27432000" imgH="27432000" progId="Equation.DSMT4">
                  <p:embed/>
                </p:oleObj>
              </mc:Choice>
              <mc:Fallback>
                <p:oleObj name="Equation" r:id="rId9" imgW="27432000" imgH="274320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393" y="3048000"/>
                        <a:ext cx="2513013" cy="247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89682"/>
                <a:ext cx="1447799" cy="461665"/>
              </a:xfrm>
              <a:prstGeom prst="rect">
                <a:avLst/>
              </a:prstGeom>
              <a:blipFill rotWithShape="1">
                <a:blip r:embed="rId11"/>
                <a:stretch>
                  <a:fillRect t="-44" r="4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94609" y="6096000"/>
                <a:ext cx="5549897" cy="476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𝒗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𝒗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楷体" panose="02010609060101010101" pitchFamily="49" charset="-122"/>
                        <a:sym typeface="Symbol" panose="05050102010706020507" pitchFamily="18" charset="2"/>
                      </a:rPr>
                      <m:t>𝟑</m:t>
                    </m:r>
                  </m:oMath>
                </a14:m>
                <a:r>
                  <a:rPr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的最短路长度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 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𝑫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(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𝟓</m:t>
                        </m:r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sym typeface="Symbol" panose="05050102010706020507" pitchFamily="18" charset="2"/>
                  </a:rPr>
                  <a:t>。      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9" y="6096000"/>
                <a:ext cx="5549897" cy="476990"/>
              </a:xfrm>
              <a:prstGeom prst="rect">
                <a:avLst/>
              </a:prstGeom>
              <a:blipFill rotWithShape="1">
                <a:blip r:embed="rId12"/>
                <a:stretch>
                  <a:fillRect l="-11" r="11" b="-3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5322888" y="56388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048151" y="5594947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v</a:t>
            </a:r>
            <a:r>
              <a:rPr lang="en-US" altLang="zh-CN" sz="2800" b="1" baseline="-25000" dirty="0"/>
              <a:t>1</a:t>
            </a:r>
            <a:endParaRPr lang="en-US" altLang="zh-CN" sz="2800" b="1" baseline="-25000" dirty="0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6008688" y="55626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v</a:t>
            </a:r>
            <a:r>
              <a:rPr lang="en-US" altLang="zh-CN" sz="2800" b="1" baseline="-25000" dirty="0"/>
              <a:t>2</a:t>
            </a:r>
            <a:endParaRPr lang="en-US" altLang="zh-CN" sz="2800" b="1" baseline="-25000" dirty="0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>
            <a:off x="6202363" y="56388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6694488" y="55626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v</a:t>
            </a:r>
            <a:r>
              <a:rPr lang="en-US" altLang="zh-CN" sz="2800" b="1" baseline="-25000" dirty="0"/>
              <a:t>5</a:t>
            </a:r>
            <a:endParaRPr lang="en-US" altLang="zh-CN" sz="2800" b="1" baseline="-25000" dirty="0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6923088" y="5638800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456488" y="557688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 dirty="0"/>
              <a:t>v</a:t>
            </a:r>
            <a:r>
              <a:rPr lang="en-US" altLang="zh-CN" sz="2800" b="1" baseline="-25000" dirty="0"/>
              <a:t>4 </a:t>
            </a:r>
            <a:endParaRPr lang="en-US" altLang="zh-CN" sz="2800" b="1" baseline="-25000" dirty="0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8447088" y="55626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b="1" i="1"/>
              <a:t>v</a:t>
            </a:r>
            <a:r>
              <a:rPr lang="en-US" altLang="zh-CN" sz="2800" b="1" baseline="-25000"/>
              <a:t>3</a:t>
            </a:r>
            <a:endParaRPr lang="en-US" altLang="zh-CN" sz="2800" b="1" baseline="-25000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7685088" y="5637213"/>
            <a:ext cx="9144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8599488" y="5562600"/>
            <a:ext cx="152400" cy="12858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648480" y="2327345"/>
                <a:ext cx="170416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𝟏𝟑</m:t>
                          </m:r>
                        </m:sub>
                      </m:sSub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𝟓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480" y="2327345"/>
                <a:ext cx="1704161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9" t="-15" r="3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617705" y="3191955"/>
                <a:ext cx="1394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𝟓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𝟐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705" y="3191955"/>
                <a:ext cx="1394292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44" t="-96" r="32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6994783" y="3177903"/>
                <a:ext cx="1394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𝟓𝟑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𝟒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83" y="3177903"/>
                <a:ext cx="1394292" cy="461665"/>
              </a:xfrm>
              <a:prstGeom prst="rect">
                <a:avLst/>
              </a:prstGeom>
              <a:blipFill rotWithShape="1">
                <a:blip r:embed="rId15"/>
                <a:stretch>
                  <a:fillRect l="-19" t="-79" r="6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874854" y="4139786"/>
                <a:ext cx="1394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𝟏𝟐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𝟎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854" y="4139786"/>
                <a:ext cx="1394292" cy="461665"/>
              </a:xfrm>
              <a:prstGeom prst="rect">
                <a:avLst/>
              </a:prstGeom>
              <a:blipFill rotWithShape="1">
                <a:blip r:embed="rId16"/>
                <a:stretch>
                  <a:fillRect l="-6" t="-48" r="40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6499387" y="4158513"/>
                <a:ext cx="1394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𝟓𝟒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𝟎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387" y="4158513"/>
                <a:ext cx="1394292" cy="461665"/>
              </a:xfrm>
              <a:prstGeom prst="rect">
                <a:avLst/>
              </a:prstGeom>
              <a:blipFill rotWithShape="1">
                <a:blip r:embed="rId17"/>
                <a:stretch>
                  <a:fillRect l="-12" t="-115" r="45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/>
              <p:cNvSpPr/>
              <p:nvPr/>
            </p:nvSpPr>
            <p:spPr>
              <a:xfrm>
                <a:off x="5173042" y="4137232"/>
                <a:ext cx="1394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𝟐𝟓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𝟎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042" y="4137232"/>
                <a:ext cx="1394292" cy="461665"/>
              </a:xfrm>
              <a:prstGeom prst="rect">
                <a:avLst/>
              </a:prstGeom>
              <a:blipFill rotWithShape="1">
                <a:blip r:embed="rId18"/>
                <a:stretch>
                  <a:fillRect l="-24" t="-45" r="12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7865522" y="4158513"/>
                <a:ext cx="1331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𝟒𝟑</m:t>
                          </m:r>
                        </m:sub>
                      </m:sSub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lang="en-US" altLang="zh-CN" sz="2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𝟎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22" y="4158513"/>
                <a:ext cx="1331775" cy="461665"/>
              </a:xfrm>
              <a:prstGeom prst="rect">
                <a:avLst/>
              </a:prstGeom>
              <a:blipFill rotWithShape="1">
                <a:blip r:embed="rId19"/>
                <a:stretch>
                  <a:fillRect l="-31" t="-115" r="44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10" idx="2"/>
            <a:endCxn id="11" idx="0"/>
          </p:cNvCxnSpPr>
          <p:nvPr/>
        </p:nvCxnSpPr>
        <p:spPr>
          <a:xfrm flipH="1">
            <a:off x="5314851" y="2789010"/>
            <a:ext cx="1185710" cy="402945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1" idx="2"/>
            <a:endCxn id="45" idx="0"/>
          </p:cNvCxnSpPr>
          <p:nvPr/>
        </p:nvCxnSpPr>
        <p:spPr>
          <a:xfrm flipH="1">
            <a:off x="4572000" y="3653620"/>
            <a:ext cx="742851" cy="486166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endCxn id="46" idx="0"/>
          </p:cNvCxnSpPr>
          <p:nvPr/>
        </p:nvCxnSpPr>
        <p:spPr>
          <a:xfrm flipH="1">
            <a:off x="7196533" y="3630242"/>
            <a:ext cx="522420" cy="528271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0" idx="2"/>
            <a:endCxn id="44" idx="0"/>
          </p:cNvCxnSpPr>
          <p:nvPr/>
        </p:nvCxnSpPr>
        <p:spPr>
          <a:xfrm>
            <a:off x="6500561" y="2789010"/>
            <a:ext cx="1191368" cy="388893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2"/>
            <a:endCxn id="47" idx="0"/>
          </p:cNvCxnSpPr>
          <p:nvPr/>
        </p:nvCxnSpPr>
        <p:spPr>
          <a:xfrm>
            <a:off x="5314851" y="3653620"/>
            <a:ext cx="555337" cy="483612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48" idx="0"/>
          </p:cNvCxnSpPr>
          <p:nvPr/>
        </p:nvCxnSpPr>
        <p:spPr>
          <a:xfrm>
            <a:off x="7691929" y="3639568"/>
            <a:ext cx="839481" cy="518945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 animBg="1"/>
      <p:bldP spid="29" grpId="0"/>
      <p:bldP spid="30" grpId="0"/>
      <p:bldP spid="32" grpId="0" animBg="1"/>
      <p:bldP spid="33" grpId="0"/>
      <p:bldP spid="35" grpId="0" animBg="1"/>
      <p:bldP spid="36" grpId="0"/>
      <p:bldP spid="38" grpId="0"/>
      <p:bldP spid="39" grpId="0" animBg="1"/>
      <p:bldP spid="40" grpId="0" animBg="1"/>
      <p:bldP spid="10" grpId="0"/>
      <p:bldP spid="11" grpId="0"/>
      <p:bldP spid="44" grpId="0"/>
      <p:bldP spid="45" grpId="0"/>
      <p:bldP spid="46" grpId="0"/>
      <p:bldP spid="47" grpId="0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Floyd算法: 使用两个 D 矩阵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62000" y="1371600"/>
            <a:ext cx="8001000" cy="43534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Floyd(W)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W  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0    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i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j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(D[i,j] &gt;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[i,k]+[k,j])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D</a:t>
            </a:r>
            <a:r>
              <a:rPr lang="en-US" altLang="zh-CN" sz="24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 +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[k,j]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P[i,j]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k;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da-DK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D</a:t>
            </a:r>
            <a:r>
              <a:rPr lang="da-DK" sz="2400" baseline="30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’</a:t>
            </a: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</a:t>
            </a:r>
            <a:endParaRPr lang="da-DK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da-DK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Move D' to D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>
          <a:xfrm>
            <a:off x="800100" y="1"/>
            <a:ext cx="7886700" cy="1325563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Floyd算法：使用一个D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772" name="Rectangle 3"/>
          <p:cNvSpPr>
            <a:spLocks noGrp="1"/>
          </p:cNvSpPr>
          <p:nvPr>
            <p:ph idx="1"/>
          </p:nvPr>
        </p:nvSpPr>
        <p:spPr>
          <a:xfrm>
            <a:off x="449580" y="1143000"/>
            <a:ext cx="8382000" cy="4572000"/>
          </a:xfrm>
        </p:spPr>
        <p:txBody>
          <a:bodyPr vert="horz" wrap="square" lIns="92075" tIns="46038" rIns="92075" bIns="46038" anchor="t"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400" dirty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zh-CN" altLang="en-US" sz="2400" dirty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25780" y="1447800"/>
            <a:ext cx="8382000" cy="36147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Floyd(W)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W  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0    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i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j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n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(D[i,j] &gt;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[i,k]+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[k,j])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endParaRPr lang="pt-BR" sz="24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[i,j]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[i,k] + </a:t>
            </a:r>
            <a:r>
              <a:rPr lang="da-DK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[k,j]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P[i,j] </a:t>
            </a:r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k;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0810" y="308610"/>
            <a:ext cx="49180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defRPr/>
            </a:pPr>
            <a:r>
              <a:rPr kumimoji="1"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动态规划算法设计步骤</a:t>
            </a:r>
            <a:endParaRPr kumimoji="1"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143000" y="1219200"/>
            <a:ext cx="6913245" cy="41224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分析优化解的结构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递归地定义最优值的代价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自底向上地计算优化解的代价保存之</a:t>
            </a:r>
            <a:r>
              <a:rPr lang="en-US" altLang="zh-CN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, 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并获取构造最优值的信息</a:t>
            </a:r>
            <a:endParaRPr lang="zh-CN" altLang="en-US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根据构造最优值的信息构造优化解 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/>
          </p:cNvSpPr>
          <p:nvPr>
            <p:ph type="title"/>
          </p:nvPr>
        </p:nvSpPr>
        <p:spPr>
          <a:xfrm>
            <a:off x="127000" y="22673"/>
            <a:ext cx="9017000" cy="884554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打印出从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到r的路径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3797" name="Group 4"/>
          <p:cNvGrpSpPr/>
          <p:nvPr/>
        </p:nvGrpSpPr>
        <p:grpSpPr>
          <a:xfrm>
            <a:off x="6367463" y="1676400"/>
            <a:ext cx="2667000" cy="1752600"/>
            <a:chOff x="3168" y="816"/>
            <a:chExt cx="1680" cy="1104"/>
          </a:xfrm>
        </p:grpSpPr>
        <p:grpSp>
          <p:nvGrpSpPr>
            <p:cNvPr id="33812" name="Group 5"/>
            <p:cNvGrpSpPr/>
            <p:nvPr/>
          </p:nvGrpSpPr>
          <p:grpSpPr>
            <a:xfrm>
              <a:off x="3408" y="1056"/>
              <a:ext cx="1440" cy="864"/>
              <a:chOff x="3024" y="1344"/>
              <a:chExt cx="1440" cy="864"/>
            </a:xfrm>
          </p:grpSpPr>
          <p:sp>
            <p:nvSpPr>
              <p:cNvPr id="33819" name="Rectangle 6"/>
              <p:cNvSpPr/>
              <p:nvPr/>
            </p:nvSpPr>
            <p:spPr>
              <a:xfrm>
                <a:off x="350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0" name="Rectangle 7"/>
              <p:cNvSpPr/>
              <p:nvPr/>
            </p:nvSpPr>
            <p:spPr>
              <a:xfrm>
                <a:off x="302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1" name="Rectangle 8"/>
              <p:cNvSpPr/>
              <p:nvPr/>
            </p:nvSpPr>
            <p:spPr>
              <a:xfrm>
                <a:off x="3984" y="1344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2" name="Rectangle 9"/>
              <p:cNvSpPr/>
              <p:nvPr/>
            </p:nvSpPr>
            <p:spPr>
              <a:xfrm>
                <a:off x="302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3" name="Rectangle 10"/>
              <p:cNvSpPr/>
              <p:nvPr/>
            </p:nvSpPr>
            <p:spPr>
              <a:xfrm>
                <a:off x="350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4" name="Rectangle 11"/>
              <p:cNvSpPr/>
              <p:nvPr/>
            </p:nvSpPr>
            <p:spPr>
              <a:xfrm>
                <a:off x="3984" y="1632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5" name="Rectangle 12"/>
              <p:cNvSpPr/>
              <p:nvPr/>
            </p:nvSpPr>
            <p:spPr>
              <a:xfrm>
                <a:off x="302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3826" name="Rectangle 13"/>
              <p:cNvSpPr/>
              <p:nvPr/>
            </p:nvSpPr>
            <p:spPr>
              <a:xfrm>
                <a:off x="350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27" name="Rectangle 14"/>
              <p:cNvSpPr/>
              <p:nvPr/>
            </p:nvSpPr>
            <p:spPr>
              <a:xfrm>
                <a:off x="3984" y="1920"/>
                <a:ext cx="480" cy="288"/>
              </a:xfrm>
              <a:prstGeom prst="rect">
                <a:avLst/>
              </a:prstGeom>
              <a:noFill/>
              <a:ln w="12700" cap="flat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813" name="Text Box 15"/>
            <p:cNvSpPr txBox="1"/>
            <p:nvPr/>
          </p:nvSpPr>
          <p:spPr>
            <a:xfrm>
              <a:off x="3504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4" name="Text Box 16"/>
            <p:cNvSpPr txBox="1"/>
            <p:nvPr/>
          </p:nvSpPr>
          <p:spPr>
            <a:xfrm>
              <a:off x="4032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5" name="Text Box 17"/>
            <p:cNvSpPr txBox="1"/>
            <p:nvPr/>
          </p:nvSpPr>
          <p:spPr>
            <a:xfrm>
              <a:off x="4508" y="81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6" name="Text Box 18"/>
            <p:cNvSpPr txBox="1"/>
            <p:nvPr/>
          </p:nvSpPr>
          <p:spPr>
            <a:xfrm>
              <a:off x="3168" y="105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7" name="Text Box 19"/>
            <p:cNvSpPr txBox="1"/>
            <p:nvPr/>
          </p:nvSpPr>
          <p:spPr>
            <a:xfrm>
              <a:off x="3168" y="134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18" name="Text Box 20"/>
            <p:cNvSpPr txBox="1"/>
            <p:nvPr/>
          </p:nvSpPr>
          <p:spPr>
            <a:xfrm>
              <a:off x="3168" y="163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799" name="Group 22"/>
          <p:cNvGrpSpPr/>
          <p:nvPr/>
        </p:nvGrpSpPr>
        <p:grpSpPr>
          <a:xfrm>
            <a:off x="7010400" y="22673"/>
            <a:ext cx="1925638" cy="1600200"/>
            <a:chOff x="188" y="240"/>
            <a:chExt cx="1213" cy="1008"/>
          </a:xfrm>
        </p:grpSpPr>
        <p:grpSp>
          <p:nvGrpSpPr>
            <p:cNvPr id="33800" name="Group 23"/>
            <p:cNvGrpSpPr/>
            <p:nvPr/>
          </p:nvGrpSpPr>
          <p:grpSpPr>
            <a:xfrm>
              <a:off x="288" y="240"/>
              <a:ext cx="1113" cy="1008"/>
              <a:chOff x="288" y="240"/>
              <a:chExt cx="1113" cy="1008"/>
            </a:xfrm>
          </p:grpSpPr>
          <p:sp>
            <p:nvSpPr>
              <p:cNvPr id="33805" name="Oval 24"/>
              <p:cNvSpPr/>
              <p:nvPr/>
            </p:nvSpPr>
            <p:spPr>
              <a:xfrm>
                <a:off x="366" y="24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06" name="Oval 25"/>
              <p:cNvSpPr/>
              <p:nvPr/>
            </p:nvSpPr>
            <p:spPr>
              <a:xfrm>
                <a:off x="295" y="970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807" name="Oval 26"/>
              <p:cNvSpPr/>
              <p:nvPr/>
            </p:nvSpPr>
            <p:spPr>
              <a:xfrm>
                <a:off x="1080" y="588"/>
                <a:ext cx="321" cy="278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808" name="AutoShape 27"/>
              <p:cNvCxnSpPr>
                <a:stCxn id="33805" idx="7"/>
                <a:endCxn id="33807" idx="1"/>
              </p:cNvCxnSpPr>
              <p:nvPr/>
            </p:nvCxnSpPr>
            <p:spPr>
              <a:xfrm>
                <a:off x="640" y="274"/>
                <a:ext cx="487" cy="348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33809" name="AutoShape 28"/>
              <p:cNvCxnSpPr>
                <a:stCxn id="33807" idx="3"/>
                <a:endCxn id="33806" idx="5"/>
              </p:cNvCxnSpPr>
              <p:nvPr/>
            </p:nvCxnSpPr>
            <p:spPr>
              <a:xfrm flipH="1">
                <a:off x="569" y="832"/>
                <a:ext cx="558" cy="382"/>
              </a:xfrm>
              <a:prstGeom prst="straightConnector1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  <p:cxnSp>
            <p:nvCxnSpPr>
              <p:cNvPr id="33810" name="AutoShape 29"/>
              <p:cNvCxnSpPr>
                <a:stCxn id="33806" idx="2"/>
                <a:endCxn id="33805" idx="2"/>
              </p:cNvCxnSpPr>
              <p:nvPr/>
            </p:nvCxnSpPr>
            <p:spPr>
              <a:xfrm rot="-10800000" flipH="1">
                <a:off x="288" y="379"/>
                <a:ext cx="71" cy="730"/>
              </a:xfrm>
              <a:prstGeom prst="curvedConnector3">
                <a:avLst>
                  <a:gd name="adj1" fmla="val -1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stealth" w="lg" len="lg"/>
                <a:tailEnd type="none" w="lg" len="lg"/>
              </a:ln>
            </p:spPr>
          </p:cxnSp>
          <p:cxnSp>
            <p:nvCxnSpPr>
              <p:cNvPr id="33811" name="AutoShape 30"/>
              <p:cNvCxnSpPr>
                <a:stCxn id="33806" idx="6"/>
                <a:endCxn id="33805" idx="6"/>
              </p:cNvCxnSpPr>
              <p:nvPr/>
            </p:nvCxnSpPr>
            <p:spPr>
              <a:xfrm flipV="1">
                <a:off x="623" y="379"/>
                <a:ext cx="71" cy="730"/>
              </a:xfrm>
              <a:prstGeom prst="curvedConnector3">
                <a:avLst>
                  <a:gd name="adj1" fmla="val 240625"/>
                </a:avLst>
              </a:prstGeom>
              <a:ln w="28575" cap="flat" cmpd="sng">
                <a:solidFill>
                  <a:schemeClr val="tx1"/>
                </a:solidFill>
                <a:prstDash val="solid"/>
                <a:headEnd type="none" w="sm" len="sm"/>
                <a:tailEnd type="triangle" w="lg" len="lg"/>
              </a:ln>
            </p:spPr>
          </p:cxnSp>
        </p:grpSp>
        <p:sp>
          <p:nvSpPr>
            <p:cNvPr id="33801" name="Text Box 31"/>
            <p:cNvSpPr txBox="1"/>
            <p:nvPr/>
          </p:nvSpPr>
          <p:spPr>
            <a:xfrm>
              <a:off x="864" y="288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02" name="Text Box 32"/>
            <p:cNvSpPr txBox="1"/>
            <p:nvPr/>
          </p:nvSpPr>
          <p:spPr>
            <a:xfrm>
              <a:off x="816" y="902"/>
              <a:ext cx="251" cy="25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-3</a:t>
              </a:r>
              <a:endPara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03" name="Text Box 33"/>
            <p:cNvSpPr txBox="1"/>
            <p:nvPr/>
          </p:nvSpPr>
          <p:spPr>
            <a:xfrm>
              <a:off x="764" y="672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804" name="Text Box 34"/>
            <p:cNvSpPr txBox="1"/>
            <p:nvPr/>
          </p:nvSpPr>
          <p:spPr>
            <a:xfrm>
              <a:off x="188" y="624"/>
              <a:ext cx="196" cy="2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 Box 3"/>
          <p:cNvSpPr txBox="1">
            <a:spLocks noChangeArrowheads="1"/>
          </p:cNvSpPr>
          <p:nvPr/>
        </p:nvSpPr>
        <p:spPr bwMode="auto">
          <a:xfrm>
            <a:off x="91932" y="808693"/>
            <a:ext cx="5527771" cy="28761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</a:rPr>
              <a:t>path(index q, r)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(P[q, r]!=0)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path(q, P[q, r])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println( “v”+ P[q, r]) 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pt-BR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path(P[q, r], r)</a:t>
            </a:r>
            <a:endParaRPr lang="pt-BR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return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    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 algn="l">
              <a:buAutoNum type="arabicPeriod"/>
              <a:defRPr/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return</a:t>
            </a:r>
            <a:r>
              <a:rPr lang="en-US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/*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没有中间结点</a:t>
            </a:r>
            <a:r>
              <a:rPr lang="en-US" altLang="zh-CN" sz="24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*/</a:t>
            </a:r>
            <a:endParaRPr lang="en-US" sz="24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1841355" y="3810000"/>
            <a:ext cx="1892445" cy="6858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   Path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1,2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Line 14"/>
          <p:cNvSpPr>
            <a:spLocks noChangeShapeType="1"/>
          </p:cNvSpPr>
          <p:nvPr/>
        </p:nvSpPr>
        <p:spPr bwMode="auto">
          <a:xfrm flipH="1">
            <a:off x="1228581" y="4484687"/>
            <a:ext cx="1222374" cy="53950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125625" y="5027371"/>
            <a:ext cx="1892445" cy="6858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   Path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1,3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 Box 37"/>
              <p:cNvSpPr txBox="1"/>
              <p:nvPr/>
            </p:nvSpPr>
            <p:spPr>
              <a:xfrm>
                <a:off x="5646044" y="2528264"/>
                <a:ext cx="841897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044" y="2528264"/>
                <a:ext cx="841897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31" t="-71" r="17" b="7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Box 37"/>
              <p:cNvSpPr txBox="1"/>
              <p:nvPr/>
            </p:nvSpPr>
            <p:spPr>
              <a:xfrm>
                <a:off x="332925" y="5843828"/>
                <a:ext cx="1756122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25" y="5843828"/>
                <a:ext cx="1756122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1" t="-121" r="30" b="12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ine 14"/>
          <p:cNvSpPr>
            <a:spLocks noChangeShapeType="1"/>
          </p:cNvSpPr>
          <p:nvPr/>
        </p:nvSpPr>
        <p:spPr bwMode="auto">
          <a:xfrm flipH="1">
            <a:off x="2784329" y="4511675"/>
            <a:ext cx="10319" cy="80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3192534" y="4519612"/>
            <a:ext cx="859531" cy="6429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2333003" y="5257800"/>
                <a:ext cx="85953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zh-CN" dirty="0">
                    <a:ea typeface="宋体" panose="02010600030101010101" pitchFamily="2" charset="-122"/>
                  </a:rPr>
                  <a:t>Print 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𝑣</m:t>
                      </m:r>
                      <m:r>
                        <a:rPr lang="en-US" altLang="zh-CN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3</m:t>
                      </m:r>
                    </m:oMath>
                  </m:oMathPara>
                </a14:m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0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3003" y="5257800"/>
                <a:ext cx="859531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2" r="-7121" b="-8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3128022" y="5162851"/>
            <a:ext cx="1892445" cy="6858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zh-CN" dirty="0">
                <a:cs typeface="Times New Roman" panose="02020603050405020304" pitchFamily="18" charset="0"/>
              </a:rPr>
              <a:t>   Path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3,2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 Box 37"/>
              <p:cNvSpPr txBox="1"/>
              <p:nvPr/>
            </p:nvSpPr>
            <p:spPr>
              <a:xfrm>
                <a:off x="3228439" y="5843828"/>
                <a:ext cx="1756122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439" y="5843828"/>
                <a:ext cx="1756122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6" t="-121" r="25" b="12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524000" y="6273800"/>
                <a:ext cx="7269875" cy="52322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结点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8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1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到结点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8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2</m:t>
                    </m:r>
                    <m:r>
                      <a:rPr lang="en-US" altLang="zh-CN" sz="2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的最短路径是：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1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→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8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3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→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𝑣</m:t>
                    </m:r>
                    <m:r>
                      <a:rPr lang="en-US" altLang="zh-CN" sz="2800" b="0" i="1" baseline="-25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2</m:t>
                    </m:r>
                  </m:oMath>
                </a14:m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273800"/>
                <a:ext cx="7269875" cy="523220"/>
              </a:xfrm>
              <a:prstGeom prst="rect">
                <a:avLst/>
              </a:prstGeom>
              <a:blipFill rotWithShape="1">
                <a:blip r:embed="rId5"/>
                <a:stretch>
                  <a:fillRect r="5" b="-3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943600" y="4267200"/>
            <a:ext cx="2850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多源最短路径的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Floyd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算法和矩阵链乘的关系？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/>
      <p:bldP spid="48" grpId="0" animBg="1"/>
      <p:bldP spid="49" grpId="0" animBg="1"/>
      <p:bldP spid="50" grpId="0"/>
      <p:bldP spid="51" grpId="0" animBg="1"/>
      <p:bldP spid="52" grpId="0"/>
      <p:bldP spid="3" grpId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" y="9525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47750" y="1761073"/>
            <a:ext cx="7092950" cy="330390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R="0" lvl="0" indent="342900" algn="l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None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  最短路径问题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kumimoji="0" lang="zh-CN" altLang="zh-CN" sz="3200" b="1" i="0" u="none" strike="noStrike" cap="none" spc="0" normalizeH="0" baseline="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42900" defTabSz="914400" eaLnBrk="0" fontAlgn="base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  网络流问题</a:t>
            </a:r>
            <a:endParaRPr lang="zh-CN" altLang="zh-CN" sz="32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42900" defTabSz="914400" eaLnBrk="0" fontAlgn="base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  匹配问题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lang="zh-CN" altLang="zh-CN" sz="32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8849" name="Title 1"/>
          <p:cNvSpPr>
            <a:spLocks noGrp="1"/>
          </p:cNvSpPr>
          <p:nvPr/>
        </p:nvSpPr>
        <p:spPr>
          <a:xfrm>
            <a:off x="0" y="149529"/>
            <a:ext cx="9116438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05400" y="6296680"/>
            <a:ext cx="36620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26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>
          <a:xfrm>
            <a:off x="470535" y="-34290"/>
            <a:ext cx="8382000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844" name="Rectangle 69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83068" y="888612"/>
                <a:ext cx="8279932" cy="3049270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609600" indent="-60960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网络指的是一个有向图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每个有向边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有一个非负容量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有一个源结点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（Source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入边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09600" indent="-609600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有一个目标点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Target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）没有出边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844" name="Rectangle 69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83068" y="888612"/>
                <a:ext cx="8279932" cy="3049270"/>
              </a:xfrm>
              <a:blipFill rotWithShape="1">
                <a:blip r:embed="rId1"/>
                <a:stretch>
                  <a:fillRect l="-159" t="-425" r="-153" b="-4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5" name="Oval 70"/>
          <p:cNvSpPr/>
          <p:nvPr/>
        </p:nvSpPr>
        <p:spPr>
          <a:xfrm>
            <a:off x="3708400" y="5257800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46" name="Oval 71"/>
          <p:cNvSpPr/>
          <p:nvPr/>
        </p:nvSpPr>
        <p:spPr>
          <a:xfrm>
            <a:off x="4648200" y="4495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47" name="Oval 72"/>
          <p:cNvSpPr/>
          <p:nvPr/>
        </p:nvSpPr>
        <p:spPr>
          <a:xfrm>
            <a:off x="5715000" y="5181600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48" name="Oval 73"/>
          <p:cNvSpPr/>
          <p:nvPr/>
        </p:nvSpPr>
        <p:spPr>
          <a:xfrm>
            <a:off x="4648200" y="5943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5849" name="AutoShape 76"/>
          <p:cNvCxnSpPr/>
          <p:nvPr/>
        </p:nvCxnSpPr>
        <p:spPr>
          <a:xfrm>
            <a:off x="4778375" y="4625975"/>
            <a:ext cx="958850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850" name="AutoShape 77"/>
          <p:cNvCxnSpPr>
            <a:stCxn id="35846" idx="3"/>
            <a:endCxn id="35845" idx="0"/>
          </p:cNvCxnSpPr>
          <p:nvPr/>
        </p:nvCxnSpPr>
        <p:spPr>
          <a:xfrm flipH="1">
            <a:off x="3784600" y="4625975"/>
            <a:ext cx="885825" cy="63182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cxnSp>
      <p:cxnSp>
        <p:nvCxnSpPr>
          <p:cNvPr id="35851" name="AutoShape 78"/>
          <p:cNvCxnSpPr>
            <a:stCxn id="35845" idx="5"/>
            <a:endCxn id="35848" idx="1"/>
          </p:cNvCxnSpPr>
          <p:nvPr/>
        </p:nvCxnSpPr>
        <p:spPr>
          <a:xfrm>
            <a:off x="3838575" y="5387975"/>
            <a:ext cx="831850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852" name="AutoShape 79"/>
          <p:cNvCxnSpPr>
            <a:stCxn id="35848" idx="7"/>
            <a:endCxn id="35847" idx="3"/>
          </p:cNvCxnSpPr>
          <p:nvPr/>
        </p:nvCxnSpPr>
        <p:spPr>
          <a:xfrm flipV="1">
            <a:off x="4778375" y="5311775"/>
            <a:ext cx="958850" cy="6540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853" name="AutoShape 80"/>
          <p:cNvCxnSpPr>
            <a:stCxn id="35846" idx="4"/>
            <a:endCxn id="35848" idx="0"/>
          </p:cNvCxnSpPr>
          <p:nvPr/>
        </p:nvCxnSpPr>
        <p:spPr>
          <a:xfrm>
            <a:off x="4724400" y="4648200"/>
            <a:ext cx="0" cy="129540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5854" name="Text Box 95"/>
          <p:cNvSpPr txBox="1"/>
          <p:nvPr/>
        </p:nvSpPr>
        <p:spPr>
          <a:xfrm>
            <a:off x="3846354" y="4493568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55" name="Text Box 96"/>
          <p:cNvSpPr txBox="1"/>
          <p:nvPr/>
        </p:nvSpPr>
        <p:spPr>
          <a:xfrm>
            <a:off x="5903243" y="5026968"/>
            <a:ext cx="26962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56" name="Text Box 97"/>
          <p:cNvSpPr txBox="1"/>
          <p:nvPr/>
        </p:nvSpPr>
        <p:spPr>
          <a:xfrm>
            <a:off x="3405142" y="5103168"/>
            <a:ext cx="30489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57" name="Text Box 99"/>
          <p:cNvSpPr txBox="1"/>
          <p:nvPr/>
        </p:nvSpPr>
        <p:spPr>
          <a:xfrm>
            <a:off x="3682841" y="5560368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58" name="Text Box 164"/>
          <p:cNvSpPr txBox="1"/>
          <p:nvPr/>
        </p:nvSpPr>
        <p:spPr>
          <a:xfrm>
            <a:off x="4682917" y="4112568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59" name="Text Box 165"/>
          <p:cNvSpPr txBox="1"/>
          <p:nvPr/>
        </p:nvSpPr>
        <p:spPr>
          <a:xfrm>
            <a:off x="4732214" y="5865168"/>
            <a:ext cx="32092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60" name="Text Box 166"/>
          <p:cNvSpPr txBox="1"/>
          <p:nvPr/>
        </p:nvSpPr>
        <p:spPr>
          <a:xfrm>
            <a:off x="5198904" y="5560368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61" name="Text Box 167"/>
          <p:cNvSpPr txBox="1"/>
          <p:nvPr/>
        </p:nvSpPr>
        <p:spPr>
          <a:xfrm>
            <a:off x="5132229" y="4493568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862" name="Text Box 168"/>
          <p:cNvSpPr txBox="1"/>
          <p:nvPr/>
        </p:nvSpPr>
        <p:spPr>
          <a:xfrm>
            <a:off x="4665504" y="5026968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382000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868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07035" y="868045"/>
                <a:ext cx="8524875" cy="2746047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>
                <a:normAutofit fontScale="85000" lnSpcReduction="10000"/>
              </a:bodyPr>
              <a:lstStyle/>
              <a:p>
                <a:pPr marL="0" indent="0">
                  <a:lnSpc>
                    <a:spcPct val="160000"/>
                  </a:lnSpc>
                  <a:spcBef>
                    <a:spcPts val="0"/>
                  </a:spcBef>
                  <a:buNone/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流是一个实值函数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zh-CN" altLang="en-US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，且满足</a:t>
                </a:r>
                <a:endParaRPr lang="zh-CN" altLang="en-US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容量条件：对每个边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≤ </m:t>
                    </m:r>
                    <m:sSub>
                      <m:sSubPr>
                        <m:ctrlPr>
                          <a:rPr lang="en-US" altLang="zh-CN" sz="26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保存条件：对每个中间结点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6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/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  <m:sup/>
                          <m:e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源和汇满足：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CN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𝑜𝑢𝑡</m:t>
                            </m:r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r>
                              <a:rPr lang="en-US" altLang="zh-CN" sz="2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2055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86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07035" y="868045"/>
                <a:ext cx="8524875" cy="2746047"/>
              </a:xfrm>
              <a:blipFill rotWithShape="1">
                <a:blip r:embed="rId1"/>
                <a:stretch>
                  <a:fillRect l="-149" t="-462" r="-149" b="-77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9" name="Oval 4"/>
          <p:cNvSpPr/>
          <p:nvPr/>
        </p:nvSpPr>
        <p:spPr>
          <a:xfrm>
            <a:off x="1439863" y="5224462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70" name="Oval 5"/>
          <p:cNvSpPr/>
          <p:nvPr/>
        </p:nvSpPr>
        <p:spPr>
          <a:xfrm>
            <a:off x="2379663" y="4462462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71" name="Oval 6"/>
          <p:cNvSpPr/>
          <p:nvPr/>
        </p:nvSpPr>
        <p:spPr>
          <a:xfrm>
            <a:off x="3446463" y="5148262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72" name="Oval 7"/>
          <p:cNvSpPr/>
          <p:nvPr/>
        </p:nvSpPr>
        <p:spPr>
          <a:xfrm>
            <a:off x="2379663" y="5917882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6873" name="AutoShape 8"/>
          <p:cNvCxnSpPr>
            <a:stCxn id="36870" idx="5"/>
            <a:endCxn id="36871" idx="1"/>
          </p:cNvCxnSpPr>
          <p:nvPr/>
        </p:nvCxnSpPr>
        <p:spPr>
          <a:xfrm>
            <a:off x="2509838" y="4592637"/>
            <a:ext cx="958850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74" name="AutoShape 9"/>
          <p:cNvCxnSpPr>
            <a:stCxn id="36870" idx="3"/>
            <a:endCxn id="36869" idx="0"/>
          </p:cNvCxnSpPr>
          <p:nvPr/>
        </p:nvCxnSpPr>
        <p:spPr>
          <a:xfrm flipH="1">
            <a:off x="1516063" y="4592637"/>
            <a:ext cx="885825" cy="63182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cxnSp>
      <p:cxnSp>
        <p:nvCxnSpPr>
          <p:cNvPr id="36875" name="AutoShape 10"/>
          <p:cNvCxnSpPr>
            <a:stCxn id="36869" idx="5"/>
            <a:endCxn id="36872" idx="1"/>
          </p:cNvCxnSpPr>
          <p:nvPr/>
        </p:nvCxnSpPr>
        <p:spPr>
          <a:xfrm>
            <a:off x="1570038" y="5354637"/>
            <a:ext cx="831850" cy="58547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76" name="AutoShape 11"/>
          <p:cNvCxnSpPr>
            <a:stCxn id="36872" idx="7"/>
            <a:endCxn id="36871" idx="3"/>
          </p:cNvCxnSpPr>
          <p:nvPr/>
        </p:nvCxnSpPr>
        <p:spPr>
          <a:xfrm flipV="1">
            <a:off x="2509838" y="5278437"/>
            <a:ext cx="958850" cy="66167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77" name="AutoShape 12"/>
          <p:cNvCxnSpPr>
            <a:stCxn id="36870" idx="4"/>
            <a:endCxn id="36872" idx="0"/>
          </p:cNvCxnSpPr>
          <p:nvPr/>
        </p:nvCxnSpPr>
        <p:spPr>
          <a:xfrm>
            <a:off x="2455863" y="4614862"/>
            <a:ext cx="0" cy="130302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6878" name="Text Box 13"/>
          <p:cNvSpPr txBox="1"/>
          <p:nvPr/>
        </p:nvSpPr>
        <p:spPr>
          <a:xfrm>
            <a:off x="1577816" y="4460230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79" name="Text Box 14"/>
          <p:cNvSpPr txBox="1"/>
          <p:nvPr/>
        </p:nvSpPr>
        <p:spPr>
          <a:xfrm>
            <a:off x="3634706" y="4993630"/>
            <a:ext cx="26962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0" name="Text Box 15"/>
          <p:cNvSpPr txBox="1"/>
          <p:nvPr/>
        </p:nvSpPr>
        <p:spPr>
          <a:xfrm>
            <a:off x="1136604" y="5069830"/>
            <a:ext cx="30489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1" name="Text Box 16"/>
          <p:cNvSpPr txBox="1"/>
          <p:nvPr/>
        </p:nvSpPr>
        <p:spPr>
          <a:xfrm>
            <a:off x="1414304" y="5527030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2" name="Text Box 17"/>
          <p:cNvSpPr txBox="1"/>
          <p:nvPr/>
        </p:nvSpPr>
        <p:spPr>
          <a:xfrm>
            <a:off x="2303254" y="4003030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3" name="Text Box 18"/>
          <p:cNvSpPr txBox="1"/>
          <p:nvPr/>
        </p:nvSpPr>
        <p:spPr>
          <a:xfrm>
            <a:off x="2295208" y="5940425"/>
            <a:ext cx="336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4" name="Text Box 19"/>
          <p:cNvSpPr txBox="1"/>
          <p:nvPr/>
        </p:nvSpPr>
        <p:spPr>
          <a:xfrm>
            <a:off x="2930366" y="5527030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5" name="Text Box 20"/>
          <p:cNvSpPr txBox="1"/>
          <p:nvPr/>
        </p:nvSpPr>
        <p:spPr>
          <a:xfrm>
            <a:off x="2863691" y="4460230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6" name="Text Box 21"/>
          <p:cNvSpPr txBox="1"/>
          <p:nvPr/>
        </p:nvSpPr>
        <p:spPr>
          <a:xfrm>
            <a:off x="2395696" y="4993630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7" name="Oval 23"/>
          <p:cNvSpPr/>
          <p:nvPr/>
        </p:nvSpPr>
        <p:spPr>
          <a:xfrm>
            <a:off x="5743575" y="5232399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8" name="Oval 24"/>
          <p:cNvSpPr/>
          <p:nvPr/>
        </p:nvSpPr>
        <p:spPr>
          <a:xfrm>
            <a:off x="6683375" y="4470399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9" name="Oval 25"/>
          <p:cNvSpPr/>
          <p:nvPr/>
        </p:nvSpPr>
        <p:spPr>
          <a:xfrm>
            <a:off x="7750175" y="5156199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0" name="Oval 26"/>
          <p:cNvSpPr/>
          <p:nvPr/>
        </p:nvSpPr>
        <p:spPr>
          <a:xfrm>
            <a:off x="6686550" y="5918199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6891" name="AutoShape 27"/>
          <p:cNvCxnSpPr/>
          <p:nvPr/>
        </p:nvCxnSpPr>
        <p:spPr>
          <a:xfrm>
            <a:off x="6813550" y="4592954"/>
            <a:ext cx="958850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92" name="AutoShape 28"/>
          <p:cNvCxnSpPr/>
          <p:nvPr/>
        </p:nvCxnSpPr>
        <p:spPr>
          <a:xfrm flipH="1">
            <a:off x="5822950" y="4592954"/>
            <a:ext cx="885825" cy="631825"/>
          </a:xfrm>
          <a:prstGeom prst="straightConnector1">
            <a:avLst/>
          </a:prstGeom>
          <a:ln w="317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93" name="AutoShape 29"/>
          <p:cNvCxnSpPr>
            <a:stCxn id="36887" idx="5"/>
            <a:endCxn id="36890" idx="1"/>
          </p:cNvCxnSpPr>
          <p:nvPr/>
        </p:nvCxnSpPr>
        <p:spPr>
          <a:xfrm>
            <a:off x="5873750" y="5362574"/>
            <a:ext cx="835025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94" name="AutoShape 30"/>
          <p:cNvCxnSpPr>
            <a:stCxn id="36890" idx="7"/>
            <a:endCxn id="36889" idx="3"/>
          </p:cNvCxnSpPr>
          <p:nvPr/>
        </p:nvCxnSpPr>
        <p:spPr>
          <a:xfrm flipV="1">
            <a:off x="6816725" y="5286374"/>
            <a:ext cx="955675" cy="654050"/>
          </a:xfrm>
          <a:prstGeom prst="straightConnector1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95" name="AutoShape 31"/>
          <p:cNvCxnSpPr/>
          <p:nvPr/>
        </p:nvCxnSpPr>
        <p:spPr>
          <a:xfrm>
            <a:off x="6757670" y="4622799"/>
            <a:ext cx="3175" cy="1295400"/>
          </a:xfrm>
          <a:prstGeom prst="straightConnector1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896" name="Text Box 32"/>
          <p:cNvSpPr txBox="1"/>
          <p:nvPr/>
        </p:nvSpPr>
        <p:spPr>
          <a:xfrm>
            <a:off x="5606421" y="4469437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7" name="Text Box 33"/>
          <p:cNvSpPr txBox="1"/>
          <p:nvPr/>
        </p:nvSpPr>
        <p:spPr>
          <a:xfrm>
            <a:off x="7938418" y="5001567"/>
            <a:ext cx="26962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8" name="Text Box 34"/>
          <p:cNvSpPr txBox="1"/>
          <p:nvPr/>
        </p:nvSpPr>
        <p:spPr>
          <a:xfrm>
            <a:off x="5440317" y="5077767"/>
            <a:ext cx="30489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9" name="Text Box 35"/>
          <p:cNvSpPr txBox="1"/>
          <p:nvPr/>
        </p:nvSpPr>
        <p:spPr>
          <a:xfrm>
            <a:off x="5598593" y="5609262"/>
            <a:ext cx="73128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0" name="Text Box 36"/>
          <p:cNvSpPr txBox="1"/>
          <p:nvPr/>
        </p:nvSpPr>
        <p:spPr>
          <a:xfrm>
            <a:off x="6606967" y="4010967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1" name="Text Box 37"/>
          <p:cNvSpPr txBox="1"/>
          <p:nvPr/>
        </p:nvSpPr>
        <p:spPr>
          <a:xfrm>
            <a:off x="6573079" y="5938192"/>
            <a:ext cx="32092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2" name="Text Box 38"/>
          <p:cNvSpPr txBox="1"/>
          <p:nvPr/>
        </p:nvSpPr>
        <p:spPr>
          <a:xfrm>
            <a:off x="7218686" y="5609262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3" name="Text Box 39"/>
          <p:cNvSpPr txBox="1"/>
          <p:nvPr/>
        </p:nvSpPr>
        <p:spPr>
          <a:xfrm>
            <a:off x="7211176" y="4458642"/>
            <a:ext cx="73128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4" name="Text Box 40"/>
          <p:cNvSpPr txBox="1"/>
          <p:nvPr/>
        </p:nvSpPr>
        <p:spPr>
          <a:xfrm>
            <a:off x="6738943" y="5035222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5" name="Text Box 41"/>
          <p:cNvSpPr txBox="1"/>
          <p:nvPr/>
        </p:nvSpPr>
        <p:spPr>
          <a:xfrm>
            <a:off x="4824796" y="4224010"/>
            <a:ext cx="57740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流:</a:t>
            </a:r>
            <a:endParaRPr lang="zh-CN" altLang="en-GB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6906" name="Text Box 42"/>
          <p:cNvSpPr txBox="1"/>
          <p:nvPr/>
        </p:nvSpPr>
        <p:spPr>
          <a:xfrm>
            <a:off x="453554" y="4223692"/>
            <a:ext cx="88517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网络</a:t>
            </a:r>
            <a:r>
              <a: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animBg="1"/>
      <p:bldP spid="36870" grpId="0" animBg="1"/>
      <p:bldP spid="36871" grpId="0" animBg="1"/>
      <p:bldP spid="36872" grpId="0" animBg="1"/>
      <p:bldP spid="36878" grpId="0"/>
      <p:bldP spid="36879" grpId="0"/>
      <p:bldP spid="36880" grpId="0"/>
      <p:bldP spid="36881" grpId="0"/>
      <p:bldP spid="36882" grpId="0"/>
      <p:bldP spid="36883" grpId="0"/>
      <p:bldP spid="36884" grpId="0"/>
      <p:bldP spid="36885" grpId="0"/>
      <p:bldP spid="36886" grpId="0"/>
      <p:bldP spid="36887" grpId="0" animBg="1"/>
      <p:bldP spid="36888" grpId="0" animBg="1"/>
      <p:bldP spid="36889" grpId="0" animBg="1"/>
      <p:bldP spid="36890" grpId="0" animBg="1"/>
      <p:bldP spid="36896" grpId="0"/>
      <p:bldP spid="36897" grpId="0"/>
      <p:bldP spid="36898" grpId="0"/>
      <p:bldP spid="36899" grpId="0"/>
      <p:bldP spid="36900" grpId="0"/>
      <p:bldP spid="36901" grpId="0"/>
      <p:bldP spid="36902" grpId="0"/>
      <p:bldP spid="36903" grpId="0"/>
      <p:bldP spid="36904" grpId="0"/>
      <p:bldP spid="36905" grpId="0"/>
      <p:bldP spid="369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28650" y="145415"/>
            <a:ext cx="7886700" cy="740410"/>
          </a:xfrm>
        </p:spPr>
        <p:txBody>
          <a:bodyPr vert="horz" wrap="square" lIns="92075" tIns="46038" rIns="92075" bIns="46038" anchor="ctr"/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重叠子问题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3"/>
              <p:cNvSpPr>
                <a:spLocks noChangeArrowheads="1"/>
              </p:cNvSpPr>
              <p:nvPr/>
            </p:nvSpPr>
            <p:spPr bwMode="auto">
              <a:xfrm>
                <a:off x="1939925" y="3108325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7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39925" y="3108325"/>
                <a:ext cx="649288" cy="620712"/>
              </a:xfrm>
              <a:prstGeom prst="ellipse">
                <a:avLst/>
              </a:prstGeom>
              <a:blipFill rotWithShape="1">
                <a:blip r:embed="rId1"/>
                <a:stretch>
                  <a:fillRect l="-978" t="-1023" r="-929" b="-97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4"/>
              <p:cNvSpPr>
                <a:spLocks noChangeArrowheads="1"/>
              </p:cNvSpPr>
              <p:nvPr/>
            </p:nvSpPr>
            <p:spPr bwMode="auto">
              <a:xfrm>
                <a:off x="5807075" y="4327525"/>
                <a:ext cx="649288" cy="620712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𝑧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8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7075" y="4327525"/>
                <a:ext cx="649288" cy="620712"/>
              </a:xfrm>
              <a:prstGeom prst="ellipse">
                <a:avLst/>
              </a:prstGeom>
              <a:blipFill rotWithShape="1">
                <a:blip r:embed="rId2"/>
                <a:stretch>
                  <a:fillRect l="-978" t="-1023" r="-929" b="-972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5"/>
              <p:cNvSpPr>
                <a:spLocks noChangeArrowheads="1"/>
              </p:cNvSpPr>
              <p:nvPr/>
            </p:nvSpPr>
            <p:spPr bwMode="auto">
              <a:xfrm>
                <a:off x="3425825" y="4335462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𝑦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9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5825" y="4335462"/>
                <a:ext cx="649288" cy="620713"/>
              </a:xfrm>
              <a:prstGeom prst="ellipse">
                <a:avLst/>
              </a:prstGeom>
              <a:blipFill rotWithShape="1">
                <a:blip r:embed="rId3"/>
                <a:stretch>
                  <a:fillRect l="-978" t="-1074" r="-929" b="-92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5802313" y="1643062"/>
                <a:ext cx="649287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𝑥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0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2313" y="1643062"/>
                <a:ext cx="649287" cy="620713"/>
              </a:xfrm>
              <a:prstGeom prst="ellipse">
                <a:avLst/>
              </a:prstGeom>
              <a:blipFill rotWithShape="1">
                <a:blip r:embed="rId4"/>
                <a:stretch>
                  <a:fillRect l="-1027" t="-1074" r="-880" b="-92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val 7"/>
              <p:cNvSpPr>
                <a:spLocks noChangeArrowheads="1"/>
              </p:cNvSpPr>
              <p:nvPr/>
            </p:nvSpPr>
            <p:spPr bwMode="auto">
              <a:xfrm>
                <a:off x="3444875" y="1643062"/>
                <a:ext cx="649288" cy="620713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𝑡</m:t>
                      </m:r>
                    </m:oMath>
                  </m:oMathPara>
                </a14:m>
                <a:endParaRPr lang="en-US" altLang="zh-CN" sz="3200" dirty="0">
                  <a:solidFill>
                    <a:srgbClr val="0000FF"/>
                  </a:solidFill>
                  <a:latin typeface="+mn-lt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21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4875" y="1643062"/>
                <a:ext cx="649288" cy="620713"/>
              </a:xfrm>
              <a:prstGeom prst="ellipse">
                <a:avLst/>
              </a:prstGeom>
              <a:blipFill rotWithShape="1">
                <a:blip r:embed="rId5"/>
                <a:stretch>
                  <a:fillRect l="-978" t="-1074" r="-929" b="-921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8"/>
          <p:cNvSpPr>
            <a:spLocks noChangeShapeType="1"/>
          </p:cNvSpPr>
          <p:nvPr/>
        </p:nvSpPr>
        <p:spPr bwMode="auto">
          <a:xfrm flipV="1">
            <a:off x="2446338" y="2157412"/>
            <a:ext cx="1082675" cy="996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2505075" y="3644900"/>
            <a:ext cx="981075" cy="79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>
            <a:off x="3732213" y="2244725"/>
            <a:ext cx="14287" cy="2078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>
            <a:off x="4076700" y="4640262"/>
            <a:ext cx="1731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>
            <a:off x="4041775" y="1792287"/>
            <a:ext cx="177641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V="1">
            <a:off x="3990975" y="2143125"/>
            <a:ext cx="1876425" cy="2295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H="1" flipV="1">
            <a:off x="2590800" y="3429000"/>
            <a:ext cx="3290888" cy="1009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2514600" y="2366962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6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5413375" y="2481262"/>
            <a:ext cx="4889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–3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4705350" y="4575175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cs typeface="+mn-ea"/>
                <a:sym typeface="+mn-lt"/>
              </a:rPr>
              <a:t>9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6144" name="Text Box 29"/>
          <p:cNvSpPr txBox="1">
            <a:spLocks noChangeArrowheads="1"/>
          </p:cNvSpPr>
          <p:nvPr/>
        </p:nvSpPr>
        <p:spPr bwMode="auto">
          <a:xfrm>
            <a:off x="2571750" y="3897312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7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6145" name="Text Box 30"/>
          <p:cNvSpPr txBox="1">
            <a:spLocks noChangeArrowheads="1"/>
          </p:cNvSpPr>
          <p:nvPr/>
        </p:nvSpPr>
        <p:spPr bwMode="auto">
          <a:xfrm>
            <a:off x="3421063" y="2771775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8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6146" name="Line 32"/>
          <p:cNvSpPr>
            <a:spLocks noChangeShapeType="1"/>
          </p:cNvSpPr>
          <p:nvPr/>
        </p:nvSpPr>
        <p:spPr bwMode="auto">
          <a:xfrm flipH="1">
            <a:off x="4062413" y="2043112"/>
            <a:ext cx="17605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163" name="Text Box 33"/>
          <p:cNvSpPr txBox="1">
            <a:spLocks noChangeArrowheads="1"/>
          </p:cNvSpPr>
          <p:nvPr/>
        </p:nvSpPr>
        <p:spPr bwMode="auto">
          <a:xfrm>
            <a:off x="4621213" y="1992312"/>
            <a:ext cx="4889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–2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6164" name="Line 34"/>
          <p:cNvSpPr>
            <a:spLocks noChangeShapeType="1"/>
          </p:cNvSpPr>
          <p:nvPr/>
        </p:nvSpPr>
        <p:spPr bwMode="auto">
          <a:xfrm>
            <a:off x="3962400" y="2187575"/>
            <a:ext cx="2019300" cy="2149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165" name="Text Box 35"/>
          <p:cNvSpPr txBox="1">
            <a:spLocks noChangeArrowheads="1"/>
          </p:cNvSpPr>
          <p:nvPr/>
        </p:nvSpPr>
        <p:spPr bwMode="auto">
          <a:xfrm>
            <a:off x="5337174" y="3398837"/>
            <a:ext cx="657223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+mn-lt"/>
                <a:cs typeface="+mn-ea"/>
                <a:sym typeface="+mn-lt"/>
              </a:rPr>
              <a:t>– 4</a:t>
            </a:r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6166" name="Text Box 36"/>
          <p:cNvSpPr txBox="1">
            <a:spLocks noChangeArrowheads="1"/>
          </p:cNvSpPr>
          <p:nvPr/>
        </p:nvSpPr>
        <p:spPr bwMode="auto">
          <a:xfrm>
            <a:off x="4924425" y="3781425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2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  <p:sp>
        <p:nvSpPr>
          <p:cNvPr id="6167" name="Line 13"/>
          <p:cNvSpPr>
            <a:spLocks noChangeShapeType="1"/>
          </p:cNvSpPr>
          <p:nvPr/>
        </p:nvSpPr>
        <p:spPr bwMode="auto">
          <a:xfrm flipV="1">
            <a:off x="6145867" y="2271712"/>
            <a:ext cx="0" cy="2063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168" name="Text Box 28"/>
          <p:cNvSpPr txBox="1">
            <a:spLocks noChangeArrowheads="1"/>
          </p:cNvSpPr>
          <p:nvPr/>
        </p:nvSpPr>
        <p:spPr bwMode="auto">
          <a:xfrm>
            <a:off x="6133167" y="3208337"/>
            <a:ext cx="336550" cy="49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cs typeface="+mn-ea"/>
                <a:sym typeface="+mn-lt"/>
              </a:rPr>
              <a:t>7</a:t>
            </a:r>
            <a:endParaRPr lang="en-US" altLang="zh-CN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/>
          </p:cNvSpPr>
          <p:nvPr>
            <p:ph type="title" idx="4294967295"/>
          </p:nvPr>
        </p:nvSpPr>
        <p:spPr>
          <a:xfrm>
            <a:off x="-1" y="-76200"/>
            <a:ext cx="9141849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相关定义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2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228600" y="936020"/>
                <a:ext cx="8800465" cy="2515870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marL="609600" lvl="0" indent="-60960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给定图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流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和任意结点集合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𝑜𝑢𝑡</m:t>
                        </m:r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，如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20</m:t>
                    </m:r>
                  </m:oMath>
                </a14:m>
                <a:endParaRPr lang="en-US" altLang="zh-CN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892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28600" y="936020"/>
                <a:ext cx="8800465" cy="2515870"/>
              </a:xfrm>
              <a:blipFill rotWithShape="1">
                <a:blip r:embed="rId1"/>
                <a:stretch>
                  <a:fillRect l="-144" t="-506" r="-144" b="-50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06" name="Text Box 17"/>
          <p:cNvSpPr txBox="1"/>
          <p:nvPr/>
        </p:nvSpPr>
        <p:spPr>
          <a:xfrm>
            <a:off x="2298492" y="3579168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1170" y="3804920"/>
            <a:ext cx="3428365" cy="2216785"/>
            <a:chOff x="742" y="5992"/>
            <a:chExt cx="5399" cy="3491"/>
          </a:xfrm>
        </p:grpSpPr>
        <p:sp>
          <p:nvSpPr>
            <p:cNvPr id="37893" name="Oval 4"/>
            <p:cNvSpPr/>
            <p:nvPr/>
          </p:nvSpPr>
          <p:spPr>
            <a:xfrm>
              <a:off x="2260" y="7560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894" name="Oval 5"/>
            <p:cNvSpPr/>
            <p:nvPr/>
          </p:nvSpPr>
          <p:spPr>
            <a:xfrm>
              <a:off x="3740" y="635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895" name="Oval 6"/>
            <p:cNvSpPr/>
            <p:nvPr/>
          </p:nvSpPr>
          <p:spPr>
            <a:xfrm>
              <a:off x="5420" y="7440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896" name="Oval 7"/>
            <p:cNvSpPr/>
            <p:nvPr/>
          </p:nvSpPr>
          <p:spPr>
            <a:xfrm>
              <a:off x="3740" y="864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7897" name="AutoShape 8"/>
            <p:cNvCxnSpPr>
              <a:stCxn id="37894" idx="5"/>
              <a:endCxn id="37895" idx="1"/>
            </p:cNvCxnSpPr>
            <p:nvPr/>
          </p:nvCxnSpPr>
          <p:spPr>
            <a:xfrm>
              <a:off x="3945" y="6563"/>
              <a:ext cx="1510" cy="912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898" name="AutoShape 9"/>
            <p:cNvCxnSpPr>
              <a:stCxn id="37894" idx="3"/>
              <a:endCxn id="37893" idx="0"/>
            </p:cNvCxnSpPr>
            <p:nvPr/>
          </p:nvCxnSpPr>
          <p:spPr>
            <a:xfrm flipH="1">
              <a:off x="2380" y="6563"/>
              <a:ext cx="1395" cy="997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cxnSp>
        <p:cxnSp>
          <p:nvCxnSpPr>
            <p:cNvPr id="37899" name="AutoShape 10"/>
            <p:cNvCxnSpPr>
              <a:stCxn id="37893" idx="5"/>
              <a:endCxn id="37896" idx="1"/>
            </p:cNvCxnSpPr>
            <p:nvPr/>
          </p:nvCxnSpPr>
          <p:spPr>
            <a:xfrm>
              <a:off x="2465" y="7765"/>
              <a:ext cx="1310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900" name="AutoShape 11"/>
            <p:cNvCxnSpPr/>
            <p:nvPr/>
          </p:nvCxnSpPr>
          <p:spPr>
            <a:xfrm flipV="1">
              <a:off x="3945" y="7645"/>
              <a:ext cx="1510" cy="103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901" name="AutoShape 12"/>
            <p:cNvCxnSpPr>
              <a:stCxn id="37894" idx="4"/>
              <a:endCxn id="37896" idx="0"/>
            </p:cNvCxnSpPr>
            <p:nvPr/>
          </p:nvCxnSpPr>
          <p:spPr>
            <a:xfrm>
              <a:off x="3860" y="6598"/>
              <a:ext cx="0" cy="2042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37902" name="Text Box 13"/>
            <p:cNvSpPr txBox="1"/>
            <p:nvPr/>
          </p:nvSpPr>
          <p:spPr>
            <a:xfrm>
              <a:off x="2478" y="635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3" name="Text Box 14"/>
            <p:cNvSpPr txBox="1"/>
            <p:nvPr/>
          </p:nvSpPr>
          <p:spPr>
            <a:xfrm>
              <a:off x="5716" y="7196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4" name="Text Box 15"/>
            <p:cNvSpPr txBox="1"/>
            <p:nvPr/>
          </p:nvSpPr>
          <p:spPr>
            <a:xfrm>
              <a:off x="1783" y="7316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5" name="Text Box 16"/>
            <p:cNvSpPr txBox="1"/>
            <p:nvPr/>
          </p:nvSpPr>
          <p:spPr>
            <a:xfrm>
              <a:off x="2220" y="803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7" name="Text Box 18"/>
            <p:cNvSpPr txBox="1"/>
            <p:nvPr/>
          </p:nvSpPr>
          <p:spPr>
            <a:xfrm>
              <a:off x="3548" y="8756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8" name="Text Box 19"/>
            <p:cNvSpPr txBox="1"/>
            <p:nvPr/>
          </p:nvSpPr>
          <p:spPr>
            <a:xfrm>
              <a:off x="4608" y="803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09" name="Text Box 20"/>
            <p:cNvSpPr txBox="1"/>
            <p:nvPr/>
          </p:nvSpPr>
          <p:spPr>
            <a:xfrm>
              <a:off x="4503" y="635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10" name="Text Box 21"/>
            <p:cNvSpPr txBox="1"/>
            <p:nvPr/>
          </p:nvSpPr>
          <p:spPr>
            <a:xfrm>
              <a:off x="3768" y="719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7930" name="Text Box 41"/>
            <p:cNvSpPr txBox="1"/>
            <p:nvPr/>
          </p:nvSpPr>
          <p:spPr>
            <a:xfrm>
              <a:off x="742" y="5992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网络: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93615" y="3366135"/>
            <a:ext cx="3414395" cy="2388870"/>
            <a:chOff x="7549" y="5301"/>
            <a:chExt cx="5377" cy="3762"/>
          </a:xfrm>
        </p:grpSpPr>
        <p:sp>
          <p:nvSpPr>
            <p:cNvPr id="36887" name="Oval 23"/>
            <p:cNvSpPr/>
            <p:nvPr/>
          </p:nvSpPr>
          <p:spPr>
            <a:xfrm>
              <a:off x="9045" y="7225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88" name="Oval 24"/>
            <p:cNvSpPr/>
            <p:nvPr/>
          </p:nvSpPr>
          <p:spPr>
            <a:xfrm>
              <a:off x="10525" y="6025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89" name="Oval 25"/>
            <p:cNvSpPr/>
            <p:nvPr/>
          </p:nvSpPr>
          <p:spPr>
            <a:xfrm>
              <a:off x="12205" y="7105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90" name="Oval 26"/>
            <p:cNvSpPr/>
            <p:nvPr/>
          </p:nvSpPr>
          <p:spPr>
            <a:xfrm>
              <a:off x="10530" y="8305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6891" name="AutoShape 27"/>
            <p:cNvCxnSpPr>
              <a:stCxn id="36888" idx="5"/>
              <a:endCxn id="36889" idx="1"/>
            </p:cNvCxnSpPr>
            <p:nvPr/>
          </p:nvCxnSpPr>
          <p:spPr>
            <a:xfrm>
              <a:off x="10730" y="6230"/>
              <a:ext cx="1510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6892" name="AutoShape 28"/>
            <p:cNvCxnSpPr>
              <a:stCxn id="36888" idx="3"/>
              <a:endCxn id="36887" idx="0"/>
            </p:cNvCxnSpPr>
            <p:nvPr/>
          </p:nvCxnSpPr>
          <p:spPr>
            <a:xfrm flipH="1">
              <a:off x="9165" y="6230"/>
              <a:ext cx="1395" cy="995"/>
            </a:xfrm>
            <a:prstGeom prst="straightConnector1">
              <a:avLst/>
            </a:prstGeom>
            <a:ln w="31750"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893" name="AutoShape 29"/>
            <p:cNvCxnSpPr>
              <a:stCxn id="36887" idx="5"/>
              <a:endCxn id="36890" idx="1"/>
            </p:cNvCxnSpPr>
            <p:nvPr/>
          </p:nvCxnSpPr>
          <p:spPr>
            <a:xfrm>
              <a:off x="9250" y="7430"/>
              <a:ext cx="1315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6894" name="AutoShape 30"/>
            <p:cNvCxnSpPr/>
            <p:nvPr/>
          </p:nvCxnSpPr>
          <p:spPr>
            <a:xfrm flipV="1">
              <a:off x="10735" y="7310"/>
              <a:ext cx="1505" cy="1030"/>
            </a:xfrm>
            <a:prstGeom prst="straightConnector1">
              <a:avLst/>
            </a:prstGeom>
            <a:ln w="317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895" name="AutoShape 31"/>
            <p:cNvCxnSpPr/>
            <p:nvPr/>
          </p:nvCxnSpPr>
          <p:spPr>
            <a:xfrm>
              <a:off x="10643" y="6265"/>
              <a:ext cx="5" cy="2040"/>
            </a:xfrm>
            <a:prstGeom prst="straightConnector1">
              <a:avLst/>
            </a:prstGeom>
            <a:ln w="317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896" name="Text Box 32"/>
            <p:cNvSpPr txBox="1"/>
            <p:nvPr/>
          </p:nvSpPr>
          <p:spPr>
            <a:xfrm>
              <a:off x="8793" y="6024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97" name="Text Box 33"/>
            <p:cNvSpPr txBox="1"/>
            <p:nvPr/>
          </p:nvSpPr>
          <p:spPr>
            <a:xfrm>
              <a:off x="12501" y="6861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98" name="Text Box 34"/>
            <p:cNvSpPr txBox="1"/>
            <p:nvPr/>
          </p:nvSpPr>
          <p:spPr>
            <a:xfrm>
              <a:off x="8568" y="6981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899" name="Text Box 35"/>
            <p:cNvSpPr txBox="1"/>
            <p:nvPr/>
          </p:nvSpPr>
          <p:spPr>
            <a:xfrm>
              <a:off x="8817" y="7819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0" name="Text Box 36"/>
            <p:cNvSpPr txBox="1"/>
            <p:nvPr/>
          </p:nvSpPr>
          <p:spPr>
            <a:xfrm>
              <a:off x="10405" y="5301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1" name="Text Box 37"/>
            <p:cNvSpPr txBox="1"/>
            <p:nvPr/>
          </p:nvSpPr>
          <p:spPr>
            <a:xfrm>
              <a:off x="10351" y="8336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2" name="Text Box 38"/>
            <p:cNvSpPr txBox="1"/>
            <p:nvPr/>
          </p:nvSpPr>
          <p:spPr>
            <a:xfrm>
              <a:off x="11350" y="7819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3" name="Text Box 39"/>
            <p:cNvSpPr txBox="1"/>
            <p:nvPr/>
          </p:nvSpPr>
          <p:spPr>
            <a:xfrm>
              <a:off x="11356" y="6007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4" name="Text Box 40"/>
            <p:cNvSpPr txBox="1"/>
            <p:nvPr/>
          </p:nvSpPr>
          <p:spPr>
            <a:xfrm>
              <a:off x="10613" y="6919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6905" name="Text Box 41"/>
            <p:cNvSpPr txBox="1"/>
            <p:nvPr/>
          </p:nvSpPr>
          <p:spPr>
            <a:xfrm>
              <a:off x="7549" y="6009"/>
              <a:ext cx="909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流: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/>
          </p:cNvSpPr>
          <p:nvPr>
            <p:ph type="title" idx="4294967295"/>
          </p:nvPr>
        </p:nvSpPr>
        <p:spPr>
          <a:xfrm>
            <a:off x="-1" y="26670"/>
            <a:ext cx="9141849" cy="78422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最大流问题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47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486219" y="906395"/>
                <a:ext cx="8169407" cy="1910080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>
                <a:normAutofit fontScale="92500"/>
              </a:bodyPr>
              <a:lstStyle/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对于给定的有向图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𝐺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 = 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𝑉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𝐸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容量都是正数，</a:t>
                </a:r>
                <a:r>
                  <a:rPr 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如何求最大流。</a:t>
                </a:r>
                <a:r>
                  <a:rPr lang="en-US" altLang="zh-CN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66800" lvl="1" indent="-609600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如何高效地计算？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66800" lvl="1" indent="-609600" eaLnBrk="1" hangingPunct="1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如最大流: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𝑖𝑛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𝑜𝑢𝑡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30</m:t>
                    </m:r>
                  </m:oMath>
                </a14:m>
                <a:endParaRPr lang="en-US" altLang="zh-CN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54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86219" y="906395"/>
                <a:ext cx="8169407" cy="1910080"/>
              </a:xfrm>
              <a:blipFill rotWithShape="1">
                <a:blip r:embed="rId1"/>
                <a:stretch>
                  <a:fillRect l="-161" t="-678" r="-148" b="-65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7" name="Oval 4"/>
          <p:cNvSpPr/>
          <p:nvPr/>
        </p:nvSpPr>
        <p:spPr>
          <a:xfrm>
            <a:off x="1493838" y="4498975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18" name="Oval 5"/>
          <p:cNvSpPr/>
          <p:nvPr/>
        </p:nvSpPr>
        <p:spPr>
          <a:xfrm>
            <a:off x="2433638" y="37369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19" name="Oval 6"/>
          <p:cNvSpPr/>
          <p:nvPr/>
        </p:nvSpPr>
        <p:spPr>
          <a:xfrm>
            <a:off x="3492183" y="4422775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20" name="Oval 7"/>
          <p:cNvSpPr/>
          <p:nvPr/>
        </p:nvSpPr>
        <p:spPr>
          <a:xfrm>
            <a:off x="2411413" y="5207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38921" name="AutoShape 8"/>
          <p:cNvCxnSpPr>
            <a:stCxn id="38918" idx="5"/>
            <a:endCxn id="38919" idx="1"/>
          </p:cNvCxnSpPr>
          <p:nvPr/>
        </p:nvCxnSpPr>
        <p:spPr>
          <a:xfrm>
            <a:off x="2563813" y="3867150"/>
            <a:ext cx="950595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922" name="AutoShape 9"/>
          <p:cNvCxnSpPr/>
          <p:nvPr/>
        </p:nvCxnSpPr>
        <p:spPr>
          <a:xfrm flipH="1">
            <a:off x="1585913" y="3867150"/>
            <a:ext cx="885825" cy="63182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cxnSp>
      <p:cxnSp>
        <p:nvCxnSpPr>
          <p:cNvPr id="38923" name="AutoShape 10"/>
          <p:cNvCxnSpPr/>
          <p:nvPr/>
        </p:nvCxnSpPr>
        <p:spPr>
          <a:xfrm>
            <a:off x="1624013" y="4629150"/>
            <a:ext cx="809625" cy="60007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924" name="AutoShape 11"/>
          <p:cNvCxnSpPr>
            <a:stCxn id="38920" idx="7"/>
            <a:endCxn id="38919" idx="3"/>
          </p:cNvCxnSpPr>
          <p:nvPr/>
        </p:nvCxnSpPr>
        <p:spPr>
          <a:xfrm flipV="1">
            <a:off x="2541588" y="4552950"/>
            <a:ext cx="972820" cy="67627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925" name="AutoShape 12"/>
          <p:cNvCxnSpPr>
            <a:stCxn id="38918" idx="4"/>
            <a:endCxn id="38920" idx="0"/>
          </p:cNvCxnSpPr>
          <p:nvPr/>
        </p:nvCxnSpPr>
        <p:spPr>
          <a:xfrm flipH="1">
            <a:off x="2487613" y="3889375"/>
            <a:ext cx="22225" cy="1317625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8926" name="Text Box 13"/>
          <p:cNvSpPr txBox="1"/>
          <p:nvPr/>
        </p:nvSpPr>
        <p:spPr>
          <a:xfrm>
            <a:off x="1640046" y="373474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27" name="Text Box 14"/>
          <p:cNvSpPr txBox="1"/>
          <p:nvPr/>
        </p:nvSpPr>
        <p:spPr>
          <a:xfrm>
            <a:off x="3689350" y="4270375"/>
            <a:ext cx="2682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28" name="Text Box 15"/>
          <p:cNvSpPr txBox="1"/>
          <p:nvPr/>
        </p:nvSpPr>
        <p:spPr>
          <a:xfrm>
            <a:off x="1190579" y="4344343"/>
            <a:ext cx="30489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29" name="Text Box 16"/>
          <p:cNvSpPr txBox="1"/>
          <p:nvPr/>
        </p:nvSpPr>
        <p:spPr>
          <a:xfrm>
            <a:off x="1468279" y="480154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30" name="Text Box 17"/>
          <p:cNvSpPr txBox="1"/>
          <p:nvPr/>
        </p:nvSpPr>
        <p:spPr>
          <a:xfrm>
            <a:off x="2357229" y="3277543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31" name="Text Box 18"/>
          <p:cNvSpPr txBox="1"/>
          <p:nvPr/>
        </p:nvSpPr>
        <p:spPr>
          <a:xfrm>
            <a:off x="2296672" y="5226993"/>
            <a:ext cx="32092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32" name="Text Box 19"/>
          <p:cNvSpPr txBox="1"/>
          <p:nvPr/>
        </p:nvSpPr>
        <p:spPr>
          <a:xfrm>
            <a:off x="2984341" y="480154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20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33" name="Text Box 20"/>
          <p:cNvSpPr txBox="1"/>
          <p:nvPr/>
        </p:nvSpPr>
        <p:spPr>
          <a:xfrm>
            <a:off x="2917666" y="373474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10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34" name="Text Box 21"/>
          <p:cNvSpPr txBox="1"/>
          <p:nvPr/>
        </p:nvSpPr>
        <p:spPr>
          <a:xfrm>
            <a:off x="2450941" y="426814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30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8954" name="Text Box 41"/>
          <p:cNvSpPr txBox="1"/>
          <p:nvPr/>
        </p:nvSpPr>
        <p:spPr>
          <a:xfrm>
            <a:off x="495290" y="3502968"/>
            <a:ext cx="95410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GB" sz="24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网络:</a:t>
            </a:r>
            <a:endParaRPr lang="zh-CN" altLang="en-GB" sz="2400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6887" name="Oval 23"/>
          <p:cNvSpPr/>
          <p:nvPr/>
        </p:nvSpPr>
        <p:spPr>
          <a:xfrm>
            <a:off x="5743575" y="4587875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8" name="Oval 24"/>
          <p:cNvSpPr/>
          <p:nvPr/>
        </p:nvSpPr>
        <p:spPr>
          <a:xfrm>
            <a:off x="6683375" y="38258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89" name="Oval 25"/>
          <p:cNvSpPr/>
          <p:nvPr/>
        </p:nvSpPr>
        <p:spPr>
          <a:xfrm>
            <a:off x="7750175" y="4511675"/>
            <a:ext cx="152400" cy="152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0" name="Oval 26"/>
          <p:cNvSpPr/>
          <p:nvPr/>
        </p:nvSpPr>
        <p:spPr>
          <a:xfrm>
            <a:off x="6686550" y="527367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endParaRPr lang="en-GB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6891" name="AutoShape 27"/>
          <p:cNvCxnSpPr/>
          <p:nvPr/>
        </p:nvCxnSpPr>
        <p:spPr>
          <a:xfrm>
            <a:off x="6813550" y="3956050"/>
            <a:ext cx="958850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92" name="AutoShape 28"/>
          <p:cNvCxnSpPr>
            <a:stCxn id="36888" idx="3"/>
            <a:endCxn id="36887" idx="0"/>
          </p:cNvCxnSpPr>
          <p:nvPr/>
        </p:nvCxnSpPr>
        <p:spPr>
          <a:xfrm flipH="1">
            <a:off x="5819775" y="3956050"/>
            <a:ext cx="885825" cy="631825"/>
          </a:xfrm>
          <a:prstGeom prst="straightConnector1">
            <a:avLst/>
          </a:prstGeom>
          <a:ln w="31750"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93" name="AutoShape 29"/>
          <p:cNvCxnSpPr/>
          <p:nvPr/>
        </p:nvCxnSpPr>
        <p:spPr>
          <a:xfrm>
            <a:off x="5870575" y="4718050"/>
            <a:ext cx="835025" cy="577850"/>
          </a:xfrm>
          <a:prstGeom prst="straightConnector1">
            <a:avLst/>
          </a:prstGeom>
          <a:ln w="158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894" name="AutoShape 30"/>
          <p:cNvCxnSpPr>
            <a:stCxn id="36890" idx="7"/>
            <a:endCxn id="36889" idx="3"/>
          </p:cNvCxnSpPr>
          <p:nvPr/>
        </p:nvCxnSpPr>
        <p:spPr>
          <a:xfrm flipV="1">
            <a:off x="6816725" y="4641850"/>
            <a:ext cx="955675" cy="654050"/>
          </a:xfrm>
          <a:prstGeom prst="straightConnector1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895" name="AutoShape 31"/>
          <p:cNvCxnSpPr/>
          <p:nvPr/>
        </p:nvCxnSpPr>
        <p:spPr>
          <a:xfrm>
            <a:off x="6757670" y="3977640"/>
            <a:ext cx="3175" cy="1295400"/>
          </a:xfrm>
          <a:prstGeom prst="straightConnector1">
            <a:avLst/>
          </a:prstGeom>
          <a:ln w="3175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896" name="Text Box 32"/>
          <p:cNvSpPr txBox="1"/>
          <p:nvPr/>
        </p:nvSpPr>
        <p:spPr>
          <a:xfrm>
            <a:off x="5606421" y="3824913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7" name="Text Box 33"/>
          <p:cNvSpPr txBox="1"/>
          <p:nvPr/>
        </p:nvSpPr>
        <p:spPr>
          <a:xfrm>
            <a:off x="7938418" y="4357043"/>
            <a:ext cx="269626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8" name="Text Box 34"/>
          <p:cNvSpPr txBox="1"/>
          <p:nvPr/>
        </p:nvSpPr>
        <p:spPr>
          <a:xfrm>
            <a:off x="5440317" y="4433243"/>
            <a:ext cx="30489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899" name="Text Box 35"/>
          <p:cNvSpPr txBox="1"/>
          <p:nvPr/>
        </p:nvSpPr>
        <p:spPr>
          <a:xfrm>
            <a:off x="5521649" y="4964738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0" name="Text Box 36"/>
          <p:cNvSpPr txBox="1"/>
          <p:nvPr/>
        </p:nvSpPr>
        <p:spPr>
          <a:xfrm>
            <a:off x="6606967" y="3366443"/>
            <a:ext cx="3385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6901" name="Text Box 37"/>
          <p:cNvSpPr txBox="1"/>
          <p:nvPr/>
        </p:nvSpPr>
        <p:spPr>
          <a:xfrm>
            <a:off x="6573079" y="5293668"/>
            <a:ext cx="32092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2" name="Text Box 38"/>
          <p:cNvSpPr txBox="1"/>
          <p:nvPr/>
        </p:nvSpPr>
        <p:spPr>
          <a:xfrm>
            <a:off x="7218686" y="4964738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3" name="Text Box 39"/>
          <p:cNvSpPr txBox="1"/>
          <p:nvPr/>
        </p:nvSpPr>
        <p:spPr>
          <a:xfrm>
            <a:off x="7134232" y="3814118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4" name="Text Box 40"/>
          <p:cNvSpPr txBox="1"/>
          <p:nvPr/>
        </p:nvSpPr>
        <p:spPr>
          <a:xfrm>
            <a:off x="6735768" y="4394508"/>
            <a:ext cx="885178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6905" name="Text Box 41"/>
          <p:cNvSpPr txBox="1"/>
          <p:nvPr/>
        </p:nvSpPr>
        <p:spPr>
          <a:xfrm>
            <a:off x="4556389" y="3517256"/>
            <a:ext cx="119295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最大流:</a:t>
            </a:r>
            <a:endParaRPr lang="zh-CN" altLang="en-GB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/>
          </p:cNvSpPr>
          <p:nvPr>
            <p:ph type="title" idx="4294967295"/>
          </p:nvPr>
        </p:nvSpPr>
        <p:spPr>
          <a:xfrm>
            <a:off x="0" y="-117475"/>
            <a:ext cx="9144000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余图（残差网络）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595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28111" y="640464"/>
                <a:ext cx="8887778" cy="3779136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>
                <a:normAutofit fontScale="82500" lnSpcReduction="10000"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给定有向图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和一个流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，则由流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诱导的有向图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的余图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 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𝐸</m:t>
                      </m:r>
                      <m:r>
                        <a:rPr lang="en-US" altLang="zh-CN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𝒄</m:t>
                          </m:r>
                          <m:r>
                            <a:rPr lang="en-US" altLang="zh-CN" b="1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+mn-ea"/>
                                </a:rPr>
                                <m:t>𝒖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+mn-ea"/>
                                </a:rPr>
                                <m:t>𝒗</m:t>
                              </m:r>
                            </m:e>
                          </m:d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&gt;</m:t>
                          </m:r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残存容量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𝑢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𝑣</m:t>
                        </m:r>
                      </m:e>
                    </m:d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 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𝑢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∈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</m:d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          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𝑖𝑓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𝑣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+mn-ea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∈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altLang="zh-CN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同样的结点，中间结点和</a:t>
                </a:r>
                <a14:m>
                  <m:oMath xmlns:m="http://schemas.openxmlformats.org/officeDocument/2006/math"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altLang="zh-CN" sz="23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 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23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3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 </a:t>
                </a:r>
                <a14:m>
                  <m:oMath xmlns:m="http://schemas.openxmlformats.org/officeDocument/2006/math"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𝑒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 = (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𝑢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赋给权重</a:t>
                </a:r>
                <a14:m>
                  <m:oMath xmlns:m="http://schemas.openxmlformats.org/officeDocument/2006/math"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r>
                      <a:rPr lang="en-US" altLang="zh-CN" sz="23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  <m:d>
                      <m:dPr>
                        <m:ctrlPr>
                          <a:rPr lang="en-US" altLang="zh-CN" sz="23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3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𝑢</m:t>
                        </m:r>
                        <m:r>
                          <a:rPr lang="en-US" altLang="zh-CN" sz="23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sz="23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𝑣</m:t>
                        </m:r>
                      </m:e>
                    </m:d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3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lang="en-US" altLang="zh-CN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𝑒</m:t>
                        </m:r>
                      </m:sub>
                    </m:sSub>
                    <m:r>
                      <a:rPr lang="en-US" altLang="zh-CN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（剩余容量） </a:t>
                </a:r>
                <a:endParaRPr lang="en-US" altLang="zh-CN" sz="23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每条边 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𝑒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 = (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𝑢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𝑣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给其逆向边</a:t>
                </a:r>
                <a14:m>
                  <m:oMath xmlns:m="http://schemas.openxmlformats.org/officeDocument/2006/math"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zh-CN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赋给权重</a:t>
                </a:r>
                <a14:m>
                  <m:oMath xmlns:m="http://schemas.openxmlformats.org/officeDocument/2006/math"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r>
                      <a:rPr lang="en-US" altLang="zh-CN" sz="23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  <m:d>
                      <m:dPr>
                        <m:ctrlPr>
                          <a:rPr lang="en-US" altLang="zh-CN" sz="23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𝑣</m:t>
                        </m:r>
                        <m:r>
                          <a:rPr lang="en-US" altLang="zh-CN" sz="23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𝑢</m:t>
                        </m:r>
                      </m:e>
                    </m:d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3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（剩余容量）</a:t>
                </a:r>
                <a:endParaRPr lang="en-US" altLang="zh-CN" sz="23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059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28111" y="640464"/>
                <a:ext cx="8887778" cy="3779136"/>
              </a:xfrm>
              <a:blipFill rotWithShape="1">
                <a:blip r:embed="rId1"/>
                <a:stretch>
                  <a:fillRect l="-148" t="-346" r="-141" b="-33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组合 68"/>
          <p:cNvGrpSpPr/>
          <p:nvPr/>
        </p:nvGrpSpPr>
        <p:grpSpPr>
          <a:xfrm>
            <a:off x="300355" y="4421495"/>
            <a:ext cx="2767330" cy="2395855"/>
            <a:chOff x="473" y="6298"/>
            <a:chExt cx="4358" cy="3773"/>
          </a:xfrm>
        </p:grpSpPr>
        <p:sp>
          <p:nvSpPr>
            <p:cNvPr id="70" name="Oval 4"/>
            <p:cNvSpPr/>
            <p:nvPr/>
          </p:nvSpPr>
          <p:spPr>
            <a:xfrm>
              <a:off x="950" y="8268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Oval 5"/>
            <p:cNvSpPr/>
            <p:nvPr/>
          </p:nvSpPr>
          <p:spPr>
            <a:xfrm>
              <a:off x="2430" y="706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Oval 6"/>
            <p:cNvSpPr/>
            <p:nvPr/>
          </p:nvSpPr>
          <p:spPr>
            <a:xfrm>
              <a:off x="4110" y="8148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Oval 7"/>
            <p:cNvSpPr/>
            <p:nvPr/>
          </p:nvSpPr>
          <p:spPr>
            <a:xfrm>
              <a:off x="2430" y="934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4" name="AutoShape 8"/>
            <p:cNvCxnSpPr>
              <a:stCxn id="71" idx="5"/>
              <a:endCxn id="72" idx="1"/>
            </p:cNvCxnSpPr>
            <p:nvPr/>
          </p:nvCxnSpPr>
          <p:spPr>
            <a:xfrm>
              <a:off x="2635" y="7273"/>
              <a:ext cx="1510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5" name="AutoShape 9"/>
            <p:cNvCxnSpPr/>
            <p:nvPr/>
          </p:nvCxnSpPr>
          <p:spPr>
            <a:xfrm flipH="1">
              <a:off x="1070" y="7273"/>
              <a:ext cx="1395" cy="995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cxnSp>
        <p:cxnSp>
          <p:nvCxnSpPr>
            <p:cNvPr id="76" name="AutoShape 10"/>
            <p:cNvCxnSpPr>
              <a:stCxn id="70" idx="5"/>
              <a:endCxn id="73" idx="1"/>
            </p:cNvCxnSpPr>
            <p:nvPr/>
          </p:nvCxnSpPr>
          <p:spPr>
            <a:xfrm>
              <a:off x="1155" y="8473"/>
              <a:ext cx="1310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7" name="AutoShape 11"/>
            <p:cNvCxnSpPr/>
            <p:nvPr/>
          </p:nvCxnSpPr>
          <p:spPr>
            <a:xfrm flipV="1">
              <a:off x="2635" y="8353"/>
              <a:ext cx="1510" cy="103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78" name="AutoShape 12"/>
            <p:cNvCxnSpPr/>
            <p:nvPr/>
          </p:nvCxnSpPr>
          <p:spPr>
            <a:xfrm>
              <a:off x="2550" y="7308"/>
              <a:ext cx="0" cy="204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9" name="Text Box 13"/>
            <p:cNvSpPr txBox="1"/>
            <p:nvPr/>
          </p:nvSpPr>
          <p:spPr>
            <a:xfrm>
              <a:off x="1168" y="706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Text Box 14"/>
            <p:cNvSpPr txBox="1"/>
            <p:nvPr/>
          </p:nvSpPr>
          <p:spPr>
            <a:xfrm>
              <a:off x="4406" y="7904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Text Box 15"/>
            <p:cNvSpPr txBox="1"/>
            <p:nvPr/>
          </p:nvSpPr>
          <p:spPr>
            <a:xfrm>
              <a:off x="473" y="8024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Text Box 16"/>
            <p:cNvSpPr txBox="1"/>
            <p:nvPr/>
          </p:nvSpPr>
          <p:spPr>
            <a:xfrm>
              <a:off x="910" y="874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Text Box 17"/>
            <p:cNvSpPr txBox="1"/>
            <p:nvPr/>
          </p:nvSpPr>
          <p:spPr>
            <a:xfrm>
              <a:off x="2310" y="6344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Text Box 18"/>
            <p:cNvSpPr txBox="1"/>
            <p:nvPr/>
          </p:nvSpPr>
          <p:spPr>
            <a:xfrm>
              <a:off x="2337" y="9344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Text Box 19"/>
            <p:cNvSpPr txBox="1"/>
            <p:nvPr/>
          </p:nvSpPr>
          <p:spPr>
            <a:xfrm>
              <a:off x="3298" y="874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Text Box 20"/>
            <p:cNvSpPr txBox="1"/>
            <p:nvPr/>
          </p:nvSpPr>
          <p:spPr>
            <a:xfrm>
              <a:off x="3193" y="706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Text Box 21"/>
            <p:cNvSpPr txBox="1"/>
            <p:nvPr/>
          </p:nvSpPr>
          <p:spPr>
            <a:xfrm>
              <a:off x="2458" y="790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Text Box 72"/>
            <p:cNvSpPr txBox="1"/>
            <p:nvPr/>
          </p:nvSpPr>
          <p:spPr>
            <a:xfrm>
              <a:off x="517" y="6298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网络: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89" name="AutoShape 45"/>
          <p:cNvCxnSpPr/>
          <p:nvPr/>
        </p:nvCxnSpPr>
        <p:spPr>
          <a:xfrm>
            <a:off x="7877175" y="5062220"/>
            <a:ext cx="958850" cy="577850"/>
          </a:xfrm>
          <a:prstGeom prst="straightConnector1">
            <a:avLst/>
          </a:prstGeom>
          <a:ln w="158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AutoShape 46"/>
          <p:cNvCxnSpPr/>
          <p:nvPr/>
        </p:nvCxnSpPr>
        <p:spPr>
          <a:xfrm flipH="1">
            <a:off x="6883400" y="5062220"/>
            <a:ext cx="885825" cy="631825"/>
          </a:xfrm>
          <a:prstGeom prst="straightConnector1">
            <a:avLst/>
          </a:prstGeom>
          <a:ln w="158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AutoShape 47"/>
          <p:cNvCxnSpPr/>
          <p:nvPr/>
        </p:nvCxnSpPr>
        <p:spPr>
          <a:xfrm>
            <a:off x="6937375" y="5824220"/>
            <a:ext cx="831850" cy="577850"/>
          </a:xfrm>
          <a:prstGeom prst="straightConnector1">
            <a:avLst/>
          </a:prstGeom>
          <a:ln w="158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AutoShape 48"/>
          <p:cNvCxnSpPr/>
          <p:nvPr/>
        </p:nvCxnSpPr>
        <p:spPr>
          <a:xfrm flipV="1">
            <a:off x="7877175" y="5751195"/>
            <a:ext cx="958850" cy="650875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50"/>
          <p:cNvSpPr txBox="1"/>
          <p:nvPr/>
        </p:nvSpPr>
        <p:spPr>
          <a:xfrm>
            <a:off x="7012146" y="492981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4" name="Text Box 53"/>
          <p:cNvSpPr txBox="1"/>
          <p:nvPr/>
        </p:nvSpPr>
        <p:spPr>
          <a:xfrm>
            <a:off x="6859746" y="591279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" name="Text Box 56"/>
          <p:cNvSpPr txBox="1"/>
          <p:nvPr/>
        </p:nvSpPr>
        <p:spPr>
          <a:xfrm>
            <a:off x="8231346" y="492981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6" name="Text Box 58"/>
          <p:cNvSpPr txBox="1"/>
          <p:nvPr/>
        </p:nvSpPr>
        <p:spPr>
          <a:xfrm>
            <a:off x="6494785" y="4525649"/>
            <a:ext cx="88517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余图:</a:t>
            </a:r>
            <a:endParaRPr lang="zh-CN" altLang="en-GB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7" name="Freeform 68"/>
          <p:cNvSpPr/>
          <p:nvPr/>
        </p:nvSpPr>
        <p:spPr>
          <a:xfrm>
            <a:off x="7596505" y="5076825"/>
            <a:ext cx="228600" cy="1295400"/>
          </a:xfrm>
          <a:custGeom>
            <a:avLst/>
            <a:gdLst>
              <a:gd name="txL" fmla="*/ 0 w 144"/>
              <a:gd name="txT" fmla="*/ 0 h 816"/>
              <a:gd name="txR" fmla="*/ 144 w 144"/>
              <a:gd name="txB" fmla="*/ 816 h 816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144" h="816">
                <a:moveTo>
                  <a:pt x="144" y="816"/>
                </a:moveTo>
                <a:cubicBezTo>
                  <a:pt x="72" y="668"/>
                  <a:pt x="0" y="520"/>
                  <a:pt x="0" y="384"/>
                </a:cubicBezTo>
                <a:cubicBezTo>
                  <a:pt x="0" y="248"/>
                  <a:pt x="72" y="124"/>
                  <a:pt x="144" y="0"/>
                </a:cubicBezTo>
              </a:path>
            </a:pathLst>
          </a:custGeom>
          <a:ln w="158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8" name="Freeform 69"/>
          <p:cNvSpPr/>
          <p:nvPr/>
        </p:nvSpPr>
        <p:spPr>
          <a:xfrm>
            <a:off x="7825105" y="5076825"/>
            <a:ext cx="228600" cy="1295400"/>
          </a:xfrm>
          <a:custGeom>
            <a:avLst/>
            <a:gdLst>
              <a:gd name="txL" fmla="*/ 0 w 144"/>
              <a:gd name="txT" fmla="*/ 0 h 816"/>
              <a:gd name="txR" fmla="*/ 144 w 144"/>
              <a:gd name="txB" fmla="*/ 816 h 816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144" h="816">
                <a:moveTo>
                  <a:pt x="0" y="0"/>
                </a:moveTo>
                <a:cubicBezTo>
                  <a:pt x="72" y="148"/>
                  <a:pt x="144" y="296"/>
                  <a:pt x="144" y="432"/>
                </a:cubicBezTo>
                <a:cubicBezTo>
                  <a:pt x="144" y="568"/>
                  <a:pt x="72" y="692"/>
                  <a:pt x="0" y="816"/>
                </a:cubicBezTo>
              </a:path>
            </a:pathLst>
          </a:custGeom>
          <a:ln w="158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Text Box 70"/>
          <p:cNvSpPr txBox="1"/>
          <p:nvPr/>
        </p:nvSpPr>
        <p:spPr>
          <a:xfrm>
            <a:off x="7994491" y="545559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0" name="Text Box 71"/>
          <p:cNvSpPr/>
          <p:nvPr/>
        </p:nvSpPr>
        <p:spPr>
          <a:xfrm>
            <a:off x="7165816" y="5455593"/>
            <a:ext cx="492443" cy="461665"/>
          </a:xfrm>
          <a:prstGeom prst="rect">
            <a:avLst/>
          </a:prstGeom>
          <a:ln>
            <a:noFill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1" name="Text Box 71"/>
          <p:cNvSpPr txBox="1"/>
          <p:nvPr/>
        </p:nvSpPr>
        <p:spPr>
          <a:xfrm>
            <a:off x="8231346" y="6065193"/>
            <a:ext cx="492443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288665" y="4419600"/>
            <a:ext cx="2785745" cy="2388870"/>
            <a:chOff x="5179" y="6021"/>
            <a:chExt cx="4387" cy="3762"/>
          </a:xfrm>
        </p:grpSpPr>
        <p:sp>
          <p:nvSpPr>
            <p:cNvPr id="103" name="Oval 23"/>
            <p:cNvSpPr/>
            <p:nvPr/>
          </p:nvSpPr>
          <p:spPr>
            <a:xfrm>
              <a:off x="5713" y="7943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Oval 24"/>
            <p:cNvSpPr/>
            <p:nvPr/>
          </p:nvSpPr>
          <p:spPr>
            <a:xfrm>
              <a:off x="7167" y="6728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Oval 25"/>
            <p:cNvSpPr/>
            <p:nvPr/>
          </p:nvSpPr>
          <p:spPr>
            <a:xfrm>
              <a:off x="8880" y="7825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Oval 26"/>
            <p:cNvSpPr/>
            <p:nvPr/>
          </p:nvSpPr>
          <p:spPr>
            <a:xfrm>
              <a:off x="7170" y="9025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7" name="AutoShape 27"/>
            <p:cNvCxnSpPr/>
            <p:nvPr/>
          </p:nvCxnSpPr>
          <p:spPr>
            <a:xfrm>
              <a:off x="7372" y="6933"/>
              <a:ext cx="1543" cy="927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08" name="AutoShape 28"/>
            <p:cNvCxnSpPr>
              <a:stCxn id="104" idx="3"/>
              <a:endCxn id="103" idx="0"/>
            </p:cNvCxnSpPr>
            <p:nvPr/>
          </p:nvCxnSpPr>
          <p:spPr>
            <a:xfrm flipH="1">
              <a:off x="5833" y="6933"/>
              <a:ext cx="1369" cy="1010"/>
            </a:xfrm>
            <a:prstGeom prst="straightConnector1">
              <a:avLst/>
            </a:prstGeom>
            <a:ln w="15875"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AutoShape 29"/>
            <p:cNvCxnSpPr>
              <a:stCxn id="103" idx="5"/>
              <a:endCxn id="106" idx="1"/>
            </p:cNvCxnSpPr>
            <p:nvPr/>
          </p:nvCxnSpPr>
          <p:spPr>
            <a:xfrm>
              <a:off x="5918" y="8148"/>
              <a:ext cx="1287" cy="912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10" name="AutoShape 30"/>
            <p:cNvCxnSpPr/>
            <p:nvPr/>
          </p:nvCxnSpPr>
          <p:spPr>
            <a:xfrm flipV="1">
              <a:off x="7375" y="8030"/>
              <a:ext cx="1540" cy="1030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AutoShape 31"/>
            <p:cNvCxnSpPr/>
            <p:nvPr/>
          </p:nvCxnSpPr>
          <p:spPr>
            <a:xfrm>
              <a:off x="7289" y="6974"/>
              <a:ext cx="3" cy="2057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2" name="Text Box 32"/>
            <p:cNvSpPr txBox="1"/>
            <p:nvPr/>
          </p:nvSpPr>
          <p:spPr>
            <a:xfrm>
              <a:off x="5433" y="6744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Text Box 33"/>
            <p:cNvSpPr txBox="1"/>
            <p:nvPr/>
          </p:nvSpPr>
          <p:spPr>
            <a:xfrm>
              <a:off x="9141" y="7581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Text Box 34"/>
            <p:cNvSpPr txBox="1"/>
            <p:nvPr/>
          </p:nvSpPr>
          <p:spPr>
            <a:xfrm>
              <a:off x="5208" y="7701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5" name="Text Box 35"/>
            <p:cNvSpPr txBox="1"/>
            <p:nvPr/>
          </p:nvSpPr>
          <p:spPr>
            <a:xfrm>
              <a:off x="5457" y="8539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6" name="Text Box 36"/>
            <p:cNvSpPr txBox="1"/>
            <p:nvPr/>
          </p:nvSpPr>
          <p:spPr>
            <a:xfrm>
              <a:off x="7045" y="6021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7" name="Text Box 37"/>
            <p:cNvSpPr txBox="1"/>
            <p:nvPr/>
          </p:nvSpPr>
          <p:spPr>
            <a:xfrm>
              <a:off x="6991" y="9056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8" name="Text Box 38"/>
            <p:cNvSpPr txBox="1"/>
            <p:nvPr/>
          </p:nvSpPr>
          <p:spPr>
            <a:xfrm>
              <a:off x="7990" y="8539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9" name="Text Box 39"/>
            <p:cNvSpPr txBox="1"/>
            <p:nvPr/>
          </p:nvSpPr>
          <p:spPr>
            <a:xfrm>
              <a:off x="7977" y="6727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Text Box 40"/>
            <p:cNvSpPr txBox="1"/>
            <p:nvPr/>
          </p:nvSpPr>
          <p:spPr>
            <a:xfrm>
              <a:off x="7253" y="7627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1" name="Text Box 41"/>
            <p:cNvSpPr txBox="1"/>
            <p:nvPr/>
          </p:nvSpPr>
          <p:spPr>
            <a:xfrm>
              <a:off x="5179" y="6089"/>
              <a:ext cx="909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流: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507480" y="4526280"/>
            <a:ext cx="2637155" cy="2318385"/>
            <a:chOff x="10243" y="6217"/>
            <a:chExt cx="4153" cy="3651"/>
          </a:xfrm>
        </p:grpSpPr>
        <p:sp>
          <p:nvSpPr>
            <p:cNvPr id="123" name="Text Box 51"/>
            <p:cNvSpPr txBox="1"/>
            <p:nvPr/>
          </p:nvSpPr>
          <p:spPr>
            <a:xfrm>
              <a:off x="13971" y="8149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4" name="Oval 41"/>
            <p:cNvSpPr/>
            <p:nvPr/>
          </p:nvSpPr>
          <p:spPr>
            <a:xfrm>
              <a:off x="10720" y="8033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5" name="Oval 42"/>
            <p:cNvSpPr/>
            <p:nvPr/>
          </p:nvSpPr>
          <p:spPr>
            <a:xfrm>
              <a:off x="12200" y="6833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6" name="Oval 43"/>
            <p:cNvSpPr/>
            <p:nvPr/>
          </p:nvSpPr>
          <p:spPr>
            <a:xfrm>
              <a:off x="13880" y="7913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7" name="Text Box 52"/>
            <p:cNvSpPr txBox="1"/>
            <p:nvPr/>
          </p:nvSpPr>
          <p:spPr>
            <a:xfrm>
              <a:off x="10243" y="7789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Text Box 59"/>
            <p:cNvSpPr txBox="1"/>
            <p:nvPr/>
          </p:nvSpPr>
          <p:spPr>
            <a:xfrm>
              <a:off x="12137" y="6217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" name="Oval 44"/>
            <p:cNvSpPr/>
            <p:nvPr/>
          </p:nvSpPr>
          <p:spPr>
            <a:xfrm>
              <a:off x="12200" y="910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Text Box 54"/>
            <p:cNvSpPr txBox="1"/>
            <p:nvPr/>
          </p:nvSpPr>
          <p:spPr>
            <a:xfrm>
              <a:off x="12035" y="9143"/>
              <a:ext cx="53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 bldLvl="0" animBg="1"/>
      <p:bldP spid="97" grpId="1" animBg="1"/>
      <p:bldP spid="98" grpId="0" bldLvl="0" animBg="1"/>
      <p:bldP spid="98" grpId="1" animBg="1"/>
      <p:bldP spid="99" grpId="0"/>
      <p:bldP spid="99" grpId="1"/>
      <p:bldP spid="100" grpId="0" bldLvl="0" animBg="1"/>
      <p:bldP spid="100" grpId="1" animBg="1"/>
      <p:bldP spid="101" grpId="0"/>
      <p:bldP spid="101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/>
          </p:cNvSpPr>
          <p:nvPr>
            <p:ph type="title" idx="4294967295"/>
          </p:nvPr>
        </p:nvSpPr>
        <p:spPr>
          <a:xfrm>
            <a:off x="0" y="-161925"/>
            <a:ext cx="9141849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增广路径和增广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43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56845" y="653415"/>
                <a:ext cx="8812530" cy="1732915"/>
              </a:xfrm>
              <a:ln w="25400">
                <a:solidFill>
                  <a:srgbClr val="0070C0"/>
                </a:solidFill>
              </a:ln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609600" indent="-60960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和一个流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，及其由流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诱导的余图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找到余图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中的一条流，该流通过一条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没有重复结点</a:t>
                </a:r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的路径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𝑝</m:t>
                    </m:r>
                  </m:oMath>
                </a14:m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，并且值和该路径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𝑝</m:t>
                    </m:r>
                  </m:oMath>
                </a14:m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上的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最小容量</a:t>
                </a:r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相等（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增广路径</a:t>
                </a:r>
                <a:r>
                  <a:rPr lang="zh-CN" altLang="en-US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55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55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 typeface="Times New Roman" panose="02020603050405020304" pitchFamily="18" charset="0"/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6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56845" y="653415"/>
                <a:ext cx="8812530" cy="1732915"/>
              </a:xfrm>
              <a:blipFill rotWithShape="1">
                <a:blip r:embed="rId1"/>
                <a:stretch>
                  <a:fillRect l="-144" t="-733" r="-144" b="-35764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53"/>
          <p:cNvSpPr txBox="1"/>
          <p:nvPr/>
        </p:nvSpPr>
        <p:spPr>
          <a:xfrm>
            <a:off x="6518178" y="4044434"/>
            <a:ext cx="47961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3"/>
          <p:cNvSpPr txBox="1"/>
          <p:nvPr/>
        </p:nvSpPr>
        <p:spPr>
          <a:xfrm>
            <a:off x="6762971" y="3551039"/>
            <a:ext cx="47961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endParaRPr lang="en-US" altLang="zh-CN" sz="18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3"/>
          <p:cNvSpPr/>
          <p:nvPr/>
        </p:nvSpPr>
        <p:spPr>
          <a:xfrm>
            <a:off x="8069166" y="2956044"/>
            <a:ext cx="479618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10/</a:t>
            </a:r>
            <a:endParaRPr lang="en-US" altLang="zh-CN" sz="1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08610" y="2446020"/>
            <a:ext cx="8671560" cy="2454910"/>
            <a:chOff x="109" y="3950"/>
            <a:chExt cx="13656" cy="3866"/>
          </a:xfrm>
        </p:grpSpPr>
        <p:sp>
          <p:nvSpPr>
            <p:cNvPr id="40965" name="Oval 4"/>
            <p:cNvSpPr/>
            <p:nvPr/>
          </p:nvSpPr>
          <p:spPr>
            <a:xfrm>
              <a:off x="587" y="6021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66" name="Oval 5"/>
            <p:cNvSpPr/>
            <p:nvPr/>
          </p:nvSpPr>
          <p:spPr>
            <a:xfrm>
              <a:off x="2069" y="471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67" name="Oval 6"/>
            <p:cNvSpPr/>
            <p:nvPr/>
          </p:nvSpPr>
          <p:spPr>
            <a:xfrm>
              <a:off x="3747" y="5901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68" name="Oval 7"/>
            <p:cNvSpPr/>
            <p:nvPr/>
          </p:nvSpPr>
          <p:spPr>
            <a:xfrm>
              <a:off x="2067" y="710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0969" name="AutoShape 8"/>
            <p:cNvCxnSpPr>
              <a:stCxn id="40966" idx="5"/>
              <a:endCxn id="40967" idx="1"/>
            </p:cNvCxnSpPr>
            <p:nvPr/>
          </p:nvCxnSpPr>
          <p:spPr>
            <a:xfrm>
              <a:off x="2274" y="4919"/>
              <a:ext cx="1508" cy="1017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0" name="AutoShape 9"/>
            <p:cNvCxnSpPr>
              <a:stCxn id="40966" idx="3"/>
              <a:endCxn id="40965" idx="0"/>
            </p:cNvCxnSpPr>
            <p:nvPr/>
          </p:nvCxnSpPr>
          <p:spPr>
            <a:xfrm flipH="1">
              <a:off x="707" y="4919"/>
              <a:ext cx="1397" cy="1102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cxnSp>
        <p:cxnSp>
          <p:nvCxnSpPr>
            <p:cNvPr id="40971" name="AutoShape 10"/>
            <p:cNvCxnSpPr>
              <a:stCxn id="40965" idx="5"/>
              <a:endCxn id="40968" idx="1"/>
            </p:cNvCxnSpPr>
            <p:nvPr/>
          </p:nvCxnSpPr>
          <p:spPr>
            <a:xfrm>
              <a:off x="792" y="6226"/>
              <a:ext cx="1310" cy="91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2" name="AutoShape 11"/>
            <p:cNvCxnSpPr>
              <a:stCxn id="40968" idx="7"/>
              <a:endCxn id="40967" idx="3"/>
            </p:cNvCxnSpPr>
            <p:nvPr/>
          </p:nvCxnSpPr>
          <p:spPr>
            <a:xfrm flipV="1">
              <a:off x="2272" y="6106"/>
              <a:ext cx="1510" cy="103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40973" name="AutoShape 12"/>
            <p:cNvCxnSpPr>
              <a:endCxn id="40968" idx="0"/>
            </p:cNvCxnSpPr>
            <p:nvPr/>
          </p:nvCxnSpPr>
          <p:spPr>
            <a:xfrm>
              <a:off x="2187" y="4941"/>
              <a:ext cx="0" cy="2160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40974" name="Text Box 13"/>
            <p:cNvSpPr txBox="1"/>
            <p:nvPr/>
          </p:nvSpPr>
          <p:spPr>
            <a:xfrm>
              <a:off x="817" y="4817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75" name="Text Box 14"/>
            <p:cNvSpPr txBox="1"/>
            <p:nvPr/>
          </p:nvSpPr>
          <p:spPr>
            <a:xfrm>
              <a:off x="4043" y="5657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76" name="Text Box 15"/>
            <p:cNvSpPr txBox="1"/>
            <p:nvPr/>
          </p:nvSpPr>
          <p:spPr>
            <a:xfrm>
              <a:off x="109" y="5777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77" name="Text Box 16"/>
            <p:cNvSpPr txBox="1"/>
            <p:nvPr/>
          </p:nvSpPr>
          <p:spPr>
            <a:xfrm>
              <a:off x="547" y="6497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78" name="Text Box 17"/>
            <p:cNvSpPr txBox="1"/>
            <p:nvPr/>
          </p:nvSpPr>
          <p:spPr>
            <a:xfrm>
              <a:off x="1922" y="4105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79" name="Text Box 18"/>
            <p:cNvSpPr txBox="1"/>
            <p:nvPr/>
          </p:nvSpPr>
          <p:spPr>
            <a:xfrm>
              <a:off x="1855" y="7089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80" name="Text Box 19"/>
            <p:cNvSpPr txBox="1"/>
            <p:nvPr/>
          </p:nvSpPr>
          <p:spPr>
            <a:xfrm>
              <a:off x="2934" y="6497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81" name="Text Box 20"/>
            <p:cNvSpPr txBox="1"/>
            <p:nvPr/>
          </p:nvSpPr>
          <p:spPr>
            <a:xfrm>
              <a:off x="2829" y="4817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982" name="Text Box 21"/>
            <p:cNvSpPr txBox="1"/>
            <p:nvPr/>
          </p:nvSpPr>
          <p:spPr>
            <a:xfrm>
              <a:off x="2094" y="5657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026" name="Text Box 83"/>
            <p:cNvSpPr txBox="1"/>
            <p:nvPr/>
          </p:nvSpPr>
          <p:spPr>
            <a:xfrm>
              <a:off x="129" y="4108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网络: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9979" name="Oval 41"/>
            <p:cNvSpPr/>
            <p:nvPr/>
          </p:nvSpPr>
          <p:spPr>
            <a:xfrm>
              <a:off x="10061" y="6009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0" name="Oval 42"/>
            <p:cNvSpPr/>
            <p:nvPr/>
          </p:nvSpPr>
          <p:spPr>
            <a:xfrm>
              <a:off x="11604" y="458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1" name="Oval 43"/>
            <p:cNvSpPr/>
            <p:nvPr/>
          </p:nvSpPr>
          <p:spPr>
            <a:xfrm>
              <a:off x="13249" y="5781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2" name="Oval 44"/>
            <p:cNvSpPr/>
            <p:nvPr/>
          </p:nvSpPr>
          <p:spPr>
            <a:xfrm>
              <a:off x="11604" y="698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983" name="AutoShape 45"/>
            <p:cNvCxnSpPr>
              <a:stCxn id="39980" idx="5"/>
              <a:endCxn id="39981" idx="1"/>
            </p:cNvCxnSpPr>
            <p:nvPr/>
          </p:nvCxnSpPr>
          <p:spPr>
            <a:xfrm>
              <a:off x="11809" y="4786"/>
              <a:ext cx="1475" cy="1030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84" name="AutoShape 46"/>
            <p:cNvCxnSpPr>
              <a:stCxn id="39980" idx="3"/>
              <a:endCxn id="39979" idx="0"/>
            </p:cNvCxnSpPr>
            <p:nvPr/>
          </p:nvCxnSpPr>
          <p:spPr>
            <a:xfrm flipH="1">
              <a:off x="10181" y="4786"/>
              <a:ext cx="1458" cy="1223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85" name="AutoShape 47"/>
            <p:cNvCxnSpPr>
              <a:stCxn id="39979" idx="5"/>
              <a:endCxn id="39982" idx="1"/>
            </p:cNvCxnSpPr>
            <p:nvPr/>
          </p:nvCxnSpPr>
          <p:spPr>
            <a:xfrm>
              <a:off x="10266" y="6214"/>
              <a:ext cx="1373" cy="802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86" name="AutoShape 48"/>
            <p:cNvCxnSpPr/>
            <p:nvPr/>
          </p:nvCxnSpPr>
          <p:spPr>
            <a:xfrm flipV="1">
              <a:off x="11809" y="5986"/>
              <a:ext cx="1475" cy="1030"/>
            </a:xfrm>
            <a:prstGeom prst="straightConnector1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87" name="Text Box 50"/>
            <p:cNvSpPr txBox="1"/>
            <p:nvPr/>
          </p:nvSpPr>
          <p:spPr>
            <a:xfrm>
              <a:off x="10472" y="4770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8" name="Text Box 51"/>
            <p:cNvSpPr txBox="1"/>
            <p:nvPr/>
          </p:nvSpPr>
          <p:spPr>
            <a:xfrm>
              <a:off x="13340" y="6017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9" name="Text Box 52"/>
            <p:cNvSpPr txBox="1"/>
            <p:nvPr/>
          </p:nvSpPr>
          <p:spPr>
            <a:xfrm>
              <a:off x="9612" y="5657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0" name="Text Box 53"/>
            <p:cNvSpPr txBox="1"/>
            <p:nvPr/>
          </p:nvSpPr>
          <p:spPr>
            <a:xfrm>
              <a:off x="10386" y="6484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1" name="Text Box 54"/>
            <p:cNvSpPr txBox="1"/>
            <p:nvPr/>
          </p:nvSpPr>
          <p:spPr>
            <a:xfrm>
              <a:off x="11471" y="6977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2" name="Text Box 56"/>
            <p:cNvSpPr txBox="1"/>
            <p:nvPr/>
          </p:nvSpPr>
          <p:spPr>
            <a:xfrm>
              <a:off x="12880" y="4770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3" name="Text Box 58"/>
            <p:cNvSpPr txBox="1"/>
            <p:nvPr/>
          </p:nvSpPr>
          <p:spPr>
            <a:xfrm>
              <a:off x="9581" y="3988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余图: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9994" name="Text Box 59"/>
            <p:cNvSpPr txBox="1"/>
            <p:nvPr/>
          </p:nvSpPr>
          <p:spPr>
            <a:xfrm>
              <a:off x="11506" y="3950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5" name="Freeform 68"/>
            <p:cNvSpPr/>
            <p:nvPr/>
          </p:nvSpPr>
          <p:spPr>
            <a:xfrm>
              <a:off x="11332" y="4821"/>
              <a:ext cx="391" cy="2148"/>
            </a:xfrm>
            <a:custGeom>
              <a:avLst/>
              <a:gdLst>
                <a:gd name="txL" fmla="*/ 0 w 144"/>
                <a:gd name="txT" fmla="*/ 0 h 816"/>
                <a:gd name="txR" fmla="*/ 144 w 144"/>
                <a:gd name="txB" fmla="*/ 816 h 816"/>
              </a:gdLst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144" h="816">
                  <a:moveTo>
                    <a:pt x="144" y="816"/>
                  </a:moveTo>
                  <a:cubicBezTo>
                    <a:pt x="72" y="668"/>
                    <a:pt x="0" y="520"/>
                    <a:pt x="0" y="384"/>
                  </a:cubicBezTo>
                  <a:cubicBezTo>
                    <a:pt x="0" y="248"/>
                    <a:pt x="72" y="124"/>
                    <a:pt x="144" y="0"/>
                  </a:cubicBezTo>
                </a:path>
              </a:pathLst>
            </a:cu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6" name="Freeform 69"/>
            <p:cNvSpPr/>
            <p:nvPr/>
          </p:nvSpPr>
          <p:spPr>
            <a:xfrm>
              <a:off x="11722" y="4821"/>
              <a:ext cx="330" cy="2160"/>
            </a:xfrm>
            <a:custGeom>
              <a:avLst/>
              <a:gdLst>
                <a:gd name="txL" fmla="*/ 0 w 144"/>
                <a:gd name="txT" fmla="*/ 0 h 816"/>
                <a:gd name="txR" fmla="*/ 144 w 144"/>
                <a:gd name="txB" fmla="*/ 816 h 816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44" h="816">
                  <a:moveTo>
                    <a:pt x="0" y="0"/>
                  </a:moveTo>
                  <a:cubicBezTo>
                    <a:pt x="72" y="148"/>
                    <a:pt x="144" y="296"/>
                    <a:pt x="144" y="432"/>
                  </a:cubicBezTo>
                  <a:cubicBezTo>
                    <a:pt x="144" y="568"/>
                    <a:pt x="72" y="692"/>
                    <a:pt x="0" y="816"/>
                  </a:cubicBezTo>
                </a:path>
              </a:pathLst>
            </a:cu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7" name="Text Box 70"/>
            <p:cNvSpPr txBox="1"/>
            <p:nvPr/>
          </p:nvSpPr>
          <p:spPr>
            <a:xfrm>
              <a:off x="11960" y="5599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8" name="Text Box 71"/>
            <p:cNvSpPr txBox="1"/>
            <p:nvPr/>
          </p:nvSpPr>
          <p:spPr>
            <a:xfrm>
              <a:off x="10788" y="5728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Text Box 71"/>
            <p:cNvSpPr txBox="1"/>
            <p:nvPr/>
          </p:nvSpPr>
          <p:spPr>
            <a:xfrm>
              <a:off x="12393" y="6558"/>
              <a:ext cx="654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Oval 23"/>
            <p:cNvSpPr/>
            <p:nvPr/>
          </p:nvSpPr>
          <p:spPr>
            <a:xfrm>
              <a:off x="5353" y="5899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Oval 24"/>
            <p:cNvSpPr/>
            <p:nvPr/>
          </p:nvSpPr>
          <p:spPr>
            <a:xfrm>
              <a:off x="6809" y="4775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Oval 25"/>
            <p:cNvSpPr/>
            <p:nvPr/>
          </p:nvSpPr>
          <p:spPr>
            <a:xfrm>
              <a:off x="8475" y="5842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Oval 26"/>
            <p:cNvSpPr/>
            <p:nvPr/>
          </p:nvSpPr>
          <p:spPr>
            <a:xfrm>
              <a:off x="6811" y="698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4" name="AutoShape 27"/>
            <p:cNvCxnSpPr/>
            <p:nvPr/>
          </p:nvCxnSpPr>
          <p:spPr>
            <a:xfrm>
              <a:off x="7013" y="4979"/>
              <a:ext cx="1497" cy="897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5" name="AutoShape 28"/>
            <p:cNvCxnSpPr/>
            <p:nvPr/>
          </p:nvCxnSpPr>
          <p:spPr>
            <a:xfrm flipH="1">
              <a:off x="5476" y="4968"/>
              <a:ext cx="1370" cy="919"/>
            </a:xfrm>
            <a:prstGeom prst="straightConnector1">
              <a:avLst/>
            </a:prstGeom>
            <a:ln w="31750"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AutoShape 29"/>
            <p:cNvCxnSpPr>
              <a:stCxn id="30" idx="5"/>
              <a:endCxn id="33" idx="1"/>
            </p:cNvCxnSpPr>
            <p:nvPr/>
          </p:nvCxnSpPr>
          <p:spPr>
            <a:xfrm>
              <a:off x="5558" y="6104"/>
              <a:ext cx="1288" cy="912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37" name="AutoShape 30"/>
            <p:cNvCxnSpPr/>
            <p:nvPr/>
          </p:nvCxnSpPr>
          <p:spPr>
            <a:xfrm flipV="1">
              <a:off x="7016" y="6047"/>
              <a:ext cx="1494" cy="969"/>
            </a:xfrm>
            <a:prstGeom prst="straightConnector1">
              <a:avLst/>
            </a:prstGeom>
            <a:ln w="317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AutoShape 31"/>
            <p:cNvCxnSpPr>
              <a:stCxn id="31" idx="4"/>
              <a:endCxn id="33" idx="0"/>
            </p:cNvCxnSpPr>
            <p:nvPr/>
          </p:nvCxnSpPr>
          <p:spPr>
            <a:xfrm>
              <a:off x="6929" y="5015"/>
              <a:ext cx="2" cy="1966"/>
            </a:xfrm>
            <a:prstGeom prst="straightConnector1">
              <a:avLst/>
            </a:prstGeom>
            <a:ln w="3175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 Box 32"/>
            <p:cNvSpPr txBox="1"/>
            <p:nvPr/>
          </p:nvSpPr>
          <p:spPr>
            <a:xfrm>
              <a:off x="5110" y="4698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Text Box 33"/>
            <p:cNvSpPr txBox="1"/>
            <p:nvPr/>
          </p:nvSpPr>
          <p:spPr>
            <a:xfrm>
              <a:off x="8781" y="5541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Text Box 34"/>
            <p:cNvSpPr txBox="1"/>
            <p:nvPr/>
          </p:nvSpPr>
          <p:spPr>
            <a:xfrm>
              <a:off x="4848" y="5661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Box 35"/>
            <p:cNvSpPr txBox="1"/>
            <p:nvPr/>
          </p:nvSpPr>
          <p:spPr>
            <a:xfrm>
              <a:off x="5097" y="6499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Text Box 36"/>
            <p:cNvSpPr txBox="1"/>
            <p:nvPr/>
          </p:nvSpPr>
          <p:spPr>
            <a:xfrm>
              <a:off x="6664" y="3964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Text Box 37"/>
            <p:cNvSpPr txBox="1"/>
            <p:nvPr/>
          </p:nvSpPr>
          <p:spPr>
            <a:xfrm>
              <a:off x="6691" y="7042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Text Box 38"/>
            <p:cNvSpPr txBox="1"/>
            <p:nvPr/>
          </p:nvSpPr>
          <p:spPr>
            <a:xfrm>
              <a:off x="7649" y="6500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Text Box 39"/>
            <p:cNvSpPr txBox="1"/>
            <p:nvPr/>
          </p:nvSpPr>
          <p:spPr>
            <a:xfrm>
              <a:off x="7636" y="4687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Text Box 40"/>
            <p:cNvSpPr txBox="1"/>
            <p:nvPr/>
          </p:nvSpPr>
          <p:spPr>
            <a:xfrm>
              <a:off x="6894" y="5599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Text Box 41"/>
            <p:cNvSpPr txBox="1"/>
            <p:nvPr/>
          </p:nvSpPr>
          <p:spPr>
            <a:xfrm>
              <a:off x="4819" y="4049"/>
              <a:ext cx="909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流: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3" name="AutoShape 68"/>
          <p:cNvCxnSpPr/>
          <p:nvPr/>
        </p:nvCxnSpPr>
        <p:spPr>
          <a:xfrm>
            <a:off x="6742430" y="3872865"/>
            <a:ext cx="887730" cy="516890"/>
          </a:xfrm>
          <a:prstGeom prst="straightConnector1">
            <a:avLst/>
          </a:prstGeom>
          <a:ln w="508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Freeform 77"/>
          <p:cNvSpPr/>
          <p:nvPr/>
        </p:nvSpPr>
        <p:spPr>
          <a:xfrm>
            <a:off x="7427595" y="3011170"/>
            <a:ext cx="247650" cy="1325245"/>
          </a:xfrm>
          <a:custGeom>
            <a:avLst/>
            <a:gdLst>
              <a:gd name="txL" fmla="*/ 0 w 144"/>
              <a:gd name="txT" fmla="*/ 0 h 816"/>
              <a:gd name="txR" fmla="*/ 144 w 144"/>
              <a:gd name="txB" fmla="*/ 816 h 816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144" h="816">
                <a:moveTo>
                  <a:pt x="144" y="816"/>
                </a:moveTo>
                <a:cubicBezTo>
                  <a:pt x="72" y="668"/>
                  <a:pt x="0" y="520"/>
                  <a:pt x="0" y="384"/>
                </a:cubicBezTo>
                <a:cubicBezTo>
                  <a:pt x="0" y="248"/>
                  <a:pt x="72" y="124"/>
                  <a:pt x="144" y="0"/>
                </a:cubicBezTo>
              </a:path>
            </a:pathLst>
          </a:custGeom>
          <a:ln w="508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42033" name="AutoShape 48"/>
          <p:cNvCxnSpPr/>
          <p:nvPr/>
        </p:nvCxnSpPr>
        <p:spPr>
          <a:xfrm>
            <a:off x="7715885" y="2955290"/>
            <a:ext cx="958850" cy="654050"/>
          </a:xfrm>
          <a:prstGeom prst="straightConnector1">
            <a:avLst/>
          </a:prstGeom>
          <a:ln w="508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9" idx="0"/>
          </p:cNvCxnSpPr>
          <p:nvPr/>
        </p:nvCxnSpPr>
        <p:spPr>
          <a:xfrm flipV="1">
            <a:off x="6933457" y="4344035"/>
            <a:ext cx="419525" cy="5049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222365" y="4848979"/>
            <a:ext cx="142218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 anchor="t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增广路径</a:t>
            </a:r>
            <a:endParaRPr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17195" y="5326523"/>
                <a:ext cx="7426960" cy="11137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增广的流量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𝑐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𝑝</m:t>
                        </m:r>
                      </m:e>
                    </m:d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𝑐</m:t>
                        </m:r>
                        <m:r>
                          <a:rPr lang="en-US" altLang="zh-CN" sz="2400" i="1" baseline="-25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𝑢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:</m:t>
                        </m:r>
                        <m:d>
                          <m:dPr>
                            <m:ctrlP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𝑢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,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+mn-ea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∈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𝑝</m:t>
                        </m:r>
                      </m:e>
                    </m:d>
                  </m:oMath>
                </a14:m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如何寻找增广路径？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5" y="5326523"/>
                <a:ext cx="7426960" cy="1113766"/>
              </a:xfrm>
              <a:prstGeom prst="rect">
                <a:avLst/>
              </a:prstGeom>
              <a:blipFill rotWithShape="1">
                <a:blip r:embed="rId2"/>
                <a:stretch>
                  <a:fillRect t="-13" b="-2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 bldLvl="0" animBg="1"/>
      <p:bldP spid="5" grpId="0" bldLvl="0" animBg="1"/>
      <p:bldP spid="5" grpId="1" animBg="1"/>
      <p:bldP spid="9" grpId="0" bldLvl="0" animBg="1"/>
      <p:bldP spid="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/>
          </p:cNvSpPr>
          <p:nvPr>
            <p:ph type="title" idx="4294967295"/>
          </p:nvPr>
        </p:nvSpPr>
        <p:spPr>
          <a:xfrm>
            <a:off x="0" y="-161925"/>
            <a:ext cx="9171305" cy="11430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增广路径和增广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43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170181" y="638175"/>
                <a:ext cx="8745220" cy="6143626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marL="609600" indent="-609600">
                  <a:lnSpc>
                    <a:spcPct val="150000"/>
                  </a:lnSpc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有向图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和一个流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，及其由流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诱导的余图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0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找到余图中的一条流，该流通过一条没有重复结点的路径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𝑝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，并且值和该路径上的最小容量相等（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Font typeface="Times New Roman" panose="02020603050405020304" pitchFamily="18" charset="0"/>
                  <a:buAutoNum type="arabicPeriod"/>
                </a:pP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64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170181" y="638175"/>
                <a:ext cx="8745220" cy="6143626"/>
              </a:xfrm>
              <a:blipFill rotWithShape="1">
                <a:blip r:embed="rId1"/>
                <a:stretch>
                  <a:fillRect l="-145" t="-207" r="-145" b="-20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194310" y="3813810"/>
            <a:ext cx="8891272" cy="506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 defTabSz="9144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5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根据增广路径上的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最小流</a:t>
            </a:r>
            <a:r>
              <a:rPr lang="en-US" altLang="zh-CN" sz="2000" dirty="0">
                <a:solidFill>
                  <a:srgbClr val="0000FF"/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𝑐</a:t>
            </a:r>
            <a:r>
              <a:rPr lang="en-US" altLang="zh-CN" sz="2000" baseline="-25000" dirty="0">
                <a:solidFill>
                  <a:srgbClr val="0000FF"/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𝑓</a:t>
            </a:r>
            <a:r>
              <a:rPr lang="en-US" altLang="zh-CN" sz="2000" dirty="0">
                <a:solidFill>
                  <a:srgbClr val="0000FF"/>
                </a:solidFill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(𝑝)</a:t>
            </a:r>
            <a:r>
              <a:rPr lang="zh-CN" altLang="en-US" sz="205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sz="2000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沿着增广路</a:t>
            </a:r>
            <a:r>
              <a:rPr lang="zh-CN" altLang="en-US" sz="2055" u="sng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径</a:t>
            </a:r>
            <a:r>
              <a:rPr lang="zh-CN" altLang="en-US" sz="2055" u="sng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更新流</a:t>
            </a:r>
            <a:r>
              <a:rPr lang="zh-CN" altLang="en-US" sz="205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增广</a:t>
            </a:r>
            <a:r>
              <a:rPr lang="zh-CN" altLang="en-US" sz="2055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055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>
            <a:off x="663575" y="4350385"/>
            <a:ext cx="3175000" cy="2234565"/>
            <a:chOff x="3805" y="6839"/>
            <a:chExt cx="5000" cy="3519"/>
          </a:xfrm>
        </p:grpSpPr>
        <p:sp>
          <p:nvSpPr>
            <p:cNvPr id="55" name="Oval 23"/>
            <p:cNvSpPr/>
            <p:nvPr/>
          </p:nvSpPr>
          <p:spPr>
            <a:xfrm>
              <a:off x="4952" y="8774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Oval 24"/>
            <p:cNvSpPr/>
            <p:nvPr/>
          </p:nvSpPr>
          <p:spPr>
            <a:xfrm>
              <a:off x="6407" y="765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Oval 25"/>
            <p:cNvSpPr/>
            <p:nvPr/>
          </p:nvSpPr>
          <p:spPr>
            <a:xfrm>
              <a:off x="8074" y="8717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Oval 26"/>
            <p:cNvSpPr/>
            <p:nvPr/>
          </p:nvSpPr>
          <p:spPr>
            <a:xfrm>
              <a:off x="6325" y="9814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9" name="AutoShape 27"/>
            <p:cNvCxnSpPr/>
            <p:nvPr/>
          </p:nvCxnSpPr>
          <p:spPr>
            <a:xfrm>
              <a:off x="6612" y="7843"/>
              <a:ext cx="1497" cy="897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0" name="AutoShape 28"/>
            <p:cNvCxnSpPr/>
            <p:nvPr/>
          </p:nvCxnSpPr>
          <p:spPr>
            <a:xfrm flipH="1">
              <a:off x="5075" y="7843"/>
              <a:ext cx="1370" cy="919"/>
            </a:xfrm>
            <a:prstGeom prst="straightConnector1">
              <a:avLst/>
            </a:prstGeom>
            <a:ln w="15875">
              <a:headEnd type="triangl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AutoShape 29"/>
            <p:cNvCxnSpPr>
              <a:stCxn id="55" idx="4"/>
            </p:cNvCxnSpPr>
            <p:nvPr/>
          </p:nvCxnSpPr>
          <p:spPr>
            <a:xfrm>
              <a:off x="5072" y="9014"/>
              <a:ext cx="1287" cy="861"/>
            </a:xfrm>
            <a:prstGeom prst="straightConnector1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62" name="AutoShape 30"/>
            <p:cNvCxnSpPr>
              <a:stCxn id="58" idx="7"/>
            </p:cNvCxnSpPr>
            <p:nvPr/>
          </p:nvCxnSpPr>
          <p:spPr>
            <a:xfrm flipV="1">
              <a:off x="6530" y="8922"/>
              <a:ext cx="1579" cy="927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AutoShape 31"/>
            <p:cNvCxnSpPr>
              <a:stCxn id="56" idx="4"/>
              <a:endCxn id="58" idx="0"/>
            </p:cNvCxnSpPr>
            <p:nvPr/>
          </p:nvCxnSpPr>
          <p:spPr>
            <a:xfrm flipH="1">
              <a:off x="6445" y="7890"/>
              <a:ext cx="82" cy="1924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Text Box 32"/>
            <p:cNvSpPr txBox="1"/>
            <p:nvPr/>
          </p:nvSpPr>
          <p:spPr>
            <a:xfrm>
              <a:off x="4709" y="7573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Text Box 33"/>
            <p:cNvSpPr txBox="1"/>
            <p:nvPr/>
          </p:nvSpPr>
          <p:spPr>
            <a:xfrm>
              <a:off x="8380" y="8416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34"/>
            <p:cNvSpPr txBox="1"/>
            <p:nvPr/>
          </p:nvSpPr>
          <p:spPr>
            <a:xfrm>
              <a:off x="4447" y="8536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35"/>
            <p:cNvSpPr txBox="1"/>
            <p:nvPr/>
          </p:nvSpPr>
          <p:spPr>
            <a:xfrm>
              <a:off x="4696" y="9374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Text Box 36"/>
            <p:cNvSpPr txBox="1"/>
            <p:nvPr/>
          </p:nvSpPr>
          <p:spPr>
            <a:xfrm>
              <a:off x="6263" y="6839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Text Box 37"/>
            <p:cNvSpPr txBox="1"/>
            <p:nvPr/>
          </p:nvSpPr>
          <p:spPr>
            <a:xfrm>
              <a:off x="6539" y="9631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38"/>
            <p:cNvSpPr txBox="1"/>
            <p:nvPr/>
          </p:nvSpPr>
          <p:spPr>
            <a:xfrm>
              <a:off x="7248" y="9375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41"/>
            <p:cNvSpPr txBox="1"/>
            <p:nvPr/>
          </p:nvSpPr>
          <p:spPr>
            <a:xfrm>
              <a:off x="3805" y="6854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原流: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71" name="Text Box 39"/>
            <p:cNvSpPr txBox="1"/>
            <p:nvPr/>
          </p:nvSpPr>
          <p:spPr>
            <a:xfrm>
              <a:off x="7343" y="7433"/>
              <a:ext cx="1152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Text Box 40"/>
            <p:cNvSpPr txBox="1"/>
            <p:nvPr/>
          </p:nvSpPr>
          <p:spPr>
            <a:xfrm>
              <a:off x="6575" y="8488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20/</a:t>
              </a: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30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" name="AutoShape 68"/>
          <p:cNvCxnSpPr/>
          <p:nvPr/>
        </p:nvCxnSpPr>
        <p:spPr>
          <a:xfrm>
            <a:off x="1470025" y="5731510"/>
            <a:ext cx="817245" cy="546735"/>
          </a:xfrm>
          <a:prstGeom prst="straightConnector1">
            <a:avLst/>
          </a:prstGeom>
          <a:ln w="666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975678" y="5981065"/>
            <a:ext cx="49244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216785" y="5398770"/>
            <a:ext cx="61468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575560" y="4728210"/>
            <a:ext cx="57912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10</a:t>
            </a:r>
            <a:endParaRPr lang="en-US" altLang="zh-CN" sz="24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8" name="Text Box 41"/>
          <p:cNvSpPr txBox="1"/>
          <p:nvPr/>
        </p:nvSpPr>
        <p:spPr>
          <a:xfrm>
            <a:off x="663422" y="4359901"/>
            <a:ext cx="885179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新</a:t>
            </a: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流:</a:t>
            </a:r>
            <a:endParaRPr lang="zh-CN" altLang="en-GB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0" name="右箭头 169"/>
          <p:cNvSpPr/>
          <p:nvPr/>
        </p:nvSpPr>
        <p:spPr>
          <a:xfrm>
            <a:off x="4114800" y="5410835"/>
            <a:ext cx="1066800" cy="381000"/>
          </a:xfrm>
          <a:prstGeom prst="rightArrow">
            <a:avLst/>
          </a:prstGeom>
          <a:solidFill>
            <a:schemeClr val="bg1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31294"/>
          <a:stretch>
            <a:fillRect/>
          </a:stretch>
        </p:blipFill>
        <p:spPr>
          <a:xfrm>
            <a:off x="1738630" y="2019300"/>
            <a:ext cx="4300855" cy="1768475"/>
          </a:xfrm>
          <a:prstGeom prst="rect">
            <a:avLst/>
          </a:prstGeom>
        </p:spPr>
      </p:pic>
      <p:cxnSp>
        <p:nvCxnSpPr>
          <p:cNvPr id="76" name="AutoShape 31"/>
          <p:cNvCxnSpPr/>
          <p:nvPr/>
        </p:nvCxnSpPr>
        <p:spPr>
          <a:xfrm flipH="1">
            <a:off x="2339975" y="4998085"/>
            <a:ext cx="52070" cy="1221740"/>
          </a:xfrm>
          <a:prstGeom prst="straightConnector1">
            <a:avLst/>
          </a:prstGeom>
          <a:ln w="666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AutoShape 27"/>
          <p:cNvCxnSpPr/>
          <p:nvPr/>
        </p:nvCxnSpPr>
        <p:spPr>
          <a:xfrm>
            <a:off x="2468245" y="4986655"/>
            <a:ext cx="950595" cy="569595"/>
          </a:xfrm>
          <a:prstGeom prst="straightConnector1">
            <a:avLst/>
          </a:prstGeom>
          <a:ln w="666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720715" y="4364355"/>
            <a:ext cx="2654300" cy="2536190"/>
            <a:chOff x="10221" y="6089"/>
            <a:chExt cx="4180" cy="3994"/>
          </a:xfrm>
        </p:grpSpPr>
        <p:sp>
          <p:nvSpPr>
            <p:cNvPr id="39979" name="Oval 41"/>
            <p:cNvSpPr/>
            <p:nvPr/>
          </p:nvSpPr>
          <p:spPr>
            <a:xfrm>
              <a:off x="10725" y="8280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0" name="Oval 42"/>
            <p:cNvSpPr/>
            <p:nvPr/>
          </p:nvSpPr>
          <p:spPr>
            <a:xfrm>
              <a:off x="12205" y="708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1" name="Oval 43"/>
            <p:cNvSpPr/>
            <p:nvPr/>
          </p:nvSpPr>
          <p:spPr>
            <a:xfrm>
              <a:off x="13885" y="8160"/>
              <a:ext cx="240" cy="24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2" name="Oval 44"/>
            <p:cNvSpPr/>
            <p:nvPr/>
          </p:nvSpPr>
          <p:spPr>
            <a:xfrm>
              <a:off x="12205" y="9360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en-GB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983" name="AutoShape 45"/>
            <p:cNvCxnSpPr/>
            <p:nvPr/>
          </p:nvCxnSpPr>
          <p:spPr>
            <a:xfrm>
              <a:off x="12410" y="7285"/>
              <a:ext cx="1510" cy="910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85" name="AutoShape 47"/>
            <p:cNvCxnSpPr/>
            <p:nvPr/>
          </p:nvCxnSpPr>
          <p:spPr>
            <a:xfrm>
              <a:off x="10930" y="8485"/>
              <a:ext cx="1310" cy="910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86" name="AutoShape 48"/>
            <p:cNvCxnSpPr>
              <a:stCxn id="39982" idx="7"/>
              <a:endCxn id="39981" idx="3"/>
            </p:cNvCxnSpPr>
            <p:nvPr/>
          </p:nvCxnSpPr>
          <p:spPr>
            <a:xfrm flipV="1">
              <a:off x="12410" y="8365"/>
              <a:ext cx="1510" cy="1030"/>
            </a:xfrm>
            <a:prstGeom prst="straightConnector1">
              <a:avLst/>
            </a:prstGeom>
            <a:ln w="15875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87" name="Text Box 50"/>
            <p:cNvSpPr txBox="1"/>
            <p:nvPr/>
          </p:nvSpPr>
          <p:spPr>
            <a:xfrm>
              <a:off x="11048" y="707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8" name="Text Box 51"/>
            <p:cNvSpPr txBox="1"/>
            <p:nvPr/>
          </p:nvSpPr>
          <p:spPr>
            <a:xfrm>
              <a:off x="13976" y="8396"/>
              <a:ext cx="42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89" name="Text Box 52"/>
            <p:cNvSpPr txBox="1"/>
            <p:nvPr/>
          </p:nvSpPr>
          <p:spPr>
            <a:xfrm>
              <a:off x="10248" y="8036"/>
              <a:ext cx="480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0" name="Text Box 53"/>
            <p:cNvSpPr txBox="1"/>
            <p:nvPr/>
          </p:nvSpPr>
          <p:spPr>
            <a:xfrm>
              <a:off x="10778" y="8682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1" name="Text Box 54"/>
            <p:cNvSpPr txBox="1"/>
            <p:nvPr/>
          </p:nvSpPr>
          <p:spPr>
            <a:xfrm>
              <a:off x="12112" y="9356"/>
              <a:ext cx="505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v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2" name="Text Box 56"/>
            <p:cNvSpPr txBox="1"/>
            <p:nvPr/>
          </p:nvSpPr>
          <p:spPr>
            <a:xfrm>
              <a:off x="12968" y="7076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3" name="Text Box 58"/>
            <p:cNvSpPr txBox="1"/>
            <p:nvPr/>
          </p:nvSpPr>
          <p:spPr>
            <a:xfrm>
              <a:off x="10221" y="6089"/>
              <a:ext cx="1394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algn="ctr">
                <a:buClrTx/>
                <a:buSzTx/>
                <a:buNone/>
              </a:pPr>
              <a:r>
                <a:rPr lang="zh-CN" altLang="en-GB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余图:</a:t>
              </a:r>
              <a:endPara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9994" name="Text Box 59"/>
            <p:cNvSpPr txBox="1"/>
            <p:nvPr/>
          </p:nvSpPr>
          <p:spPr>
            <a:xfrm>
              <a:off x="12142" y="6464"/>
              <a:ext cx="533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u</a:t>
              </a:r>
              <a:endPara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5" name="Freeform 68"/>
            <p:cNvSpPr/>
            <p:nvPr/>
          </p:nvSpPr>
          <p:spPr>
            <a:xfrm>
              <a:off x="11968" y="7308"/>
              <a:ext cx="360" cy="2040"/>
            </a:xfrm>
            <a:custGeom>
              <a:avLst/>
              <a:gdLst>
                <a:gd name="txL" fmla="*/ 0 w 144"/>
                <a:gd name="txT" fmla="*/ 0 h 816"/>
                <a:gd name="txR" fmla="*/ 144 w 144"/>
                <a:gd name="txB" fmla="*/ 816 h 816"/>
              </a:gdLst>
              <a:ahLst/>
              <a:cxnLst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144" h="816">
                  <a:moveTo>
                    <a:pt x="144" y="816"/>
                  </a:moveTo>
                  <a:cubicBezTo>
                    <a:pt x="72" y="668"/>
                    <a:pt x="0" y="520"/>
                    <a:pt x="0" y="384"/>
                  </a:cubicBezTo>
                  <a:cubicBezTo>
                    <a:pt x="0" y="248"/>
                    <a:pt x="72" y="124"/>
                    <a:pt x="144" y="0"/>
                  </a:cubicBezTo>
                </a:path>
              </a:pathLst>
            </a:cu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39996" name="Freeform 69"/>
            <p:cNvSpPr/>
            <p:nvPr/>
          </p:nvSpPr>
          <p:spPr>
            <a:xfrm>
              <a:off x="12328" y="7308"/>
              <a:ext cx="360" cy="2040"/>
            </a:xfrm>
            <a:custGeom>
              <a:avLst/>
              <a:gdLst>
                <a:gd name="txL" fmla="*/ 0 w 144"/>
                <a:gd name="txT" fmla="*/ 0 h 816"/>
                <a:gd name="txR" fmla="*/ 144 w 144"/>
                <a:gd name="txB" fmla="*/ 816 h 816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0" y="2147483647"/>
                </a:cxn>
              </a:cxnLst>
              <a:rect l="txL" t="txT" r="txR" b="txB"/>
              <a:pathLst>
                <a:path w="144" h="816">
                  <a:moveTo>
                    <a:pt x="0" y="0"/>
                  </a:moveTo>
                  <a:cubicBezTo>
                    <a:pt x="72" y="148"/>
                    <a:pt x="144" y="296"/>
                    <a:pt x="144" y="432"/>
                  </a:cubicBezTo>
                  <a:cubicBezTo>
                    <a:pt x="144" y="568"/>
                    <a:pt x="72" y="692"/>
                    <a:pt x="0" y="816"/>
                  </a:cubicBezTo>
                </a:path>
              </a:pathLst>
            </a:cu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7" name="Text Box 70"/>
            <p:cNvSpPr txBox="1"/>
            <p:nvPr/>
          </p:nvSpPr>
          <p:spPr>
            <a:xfrm>
              <a:off x="12595" y="790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9998" name="Text Box 71"/>
            <p:cNvSpPr/>
            <p:nvPr/>
          </p:nvSpPr>
          <p:spPr>
            <a:xfrm>
              <a:off x="11203" y="7962"/>
              <a:ext cx="776" cy="727"/>
            </a:xfrm>
            <a:prstGeom prst="rect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Text Box 71"/>
            <p:cNvSpPr txBox="1"/>
            <p:nvPr/>
          </p:nvSpPr>
          <p:spPr>
            <a:xfrm>
              <a:off x="12968" y="8864"/>
              <a:ext cx="776" cy="7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20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984" name="AutoShape 46"/>
            <p:cNvCxnSpPr/>
            <p:nvPr/>
          </p:nvCxnSpPr>
          <p:spPr>
            <a:xfrm flipH="1">
              <a:off x="10845" y="7285"/>
              <a:ext cx="1395" cy="995"/>
            </a:xfrm>
            <a:prstGeom prst="straightConnector1">
              <a:avLst/>
            </a:prstGeom>
            <a:ln w="158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 Box 71"/>
          <p:cNvSpPr/>
          <p:nvPr/>
        </p:nvSpPr>
        <p:spPr>
          <a:xfrm>
            <a:off x="6372225" y="5571490"/>
            <a:ext cx="523875" cy="4603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Freeform 68"/>
          <p:cNvSpPr/>
          <p:nvPr/>
        </p:nvSpPr>
        <p:spPr>
          <a:xfrm>
            <a:off x="6830060" y="5146040"/>
            <a:ext cx="228600" cy="1295400"/>
          </a:xfrm>
          <a:custGeom>
            <a:avLst/>
            <a:gdLst>
              <a:gd name="txL" fmla="*/ 0 w 144"/>
              <a:gd name="txT" fmla="*/ 0 h 816"/>
              <a:gd name="txR" fmla="*/ 144 w 144"/>
              <a:gd name="txB" fmla="*/ 816 h 816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144" h="816">
                <a:moveTo>
                  <a:pt x="144" y="816"/>
                </a:moveTo>
                <a:cubicBezTo>
                  <a:pt x="72" y="668"/>
                  <a:pt x="0" y="520"/>
                  <a:pt x="0" y="384"/>
                </a:cubicBezTo>
                <a:cubicBezTo>
                  <a:pt x="0" y="248"/>
                  <a:pt x="72" y="124"/>
                  <a:pt x="144" y="0"/>
                </a:cubicBezTo>
              </a:path>
            </a:pathLst>
          </a:custGeom>
          <a:ln w="666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cxnSp>
        <p:nvCxnSpPr>
          <p:cNvPr id="6" name="AutoShape 47"/>
          <p:cNvCxnSpPr>
            <a:endCxn id="39979" idx="5"/>
          </p:cNvCxnSpPr>
          <p:nvPr/>
        </p:nvCxnSpPr>
        <p:spPr>
          <a:xfrm flipH="1" flipV="1">
            <a:off x="6170930" y="5885815"/>
            <a:ext cx="839470" cy="575945"/>
          </a:xfrm>
          <a:prstGeom prst="straightConnector1">
            <a:avLst/>
          </a:prstGeom>
          <a:ln w="666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70"/>
          <p:cNvSpPr txBox="1"/>
          <p:nvPr/>
        </p:nvSpPr>
        <p:spPr>
          <a:xfrm>
            <a:off x="7264877" y="5547668"/>
            <a:ext cx="492443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en-US" altLang="zh-CN" sz="2400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Freeform 69"/>
          <p:cNvSpPr/>
          <p:nvPr/>
        </p:nvSpPr>
        <p:spPr>
          <a:xfrm>
            <a:off x="7058660" y="5154295"/>
            <a:ext cx="228600" cy="1295400"/>
          </a:xfrm>
          <a:custGeom>
            <a:avLst/>
            <a:gdLst>
              <a:gd name="txL" fmla="*/ 0 w 144"/>
              <a:gd name="txT" fmla="*/ 0 h 816"/>
              <a:gd name="txR" fmla="*/ 144 w 144"/>
              <a:gd name="txB" fmla="*/ 816 h 816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144" h="816">
                <a:moveTo>
                  <a:pt x="0" y="0"/>
                </a:moveTo>
                <a:cubicBezTo>
                  <a:pt x="72" y="148"/>
                  <a:pt x="144" y="296"/>
                  <a:pt x="144" y="432"/>
                </a:cubicBezTo>
                <a:cubicBezTo>
                  <a:pt x="144" y="568"/>
                  <a:pt x="72" y="692"/>
                  <a:pt x="0" y="816"/>
                </a:cubicBezTo>
              </a:path>
            </a:pathLst>
          </a:custGeom>
          <a:ln w="666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2" name="AutoShape 47"/>
          <p:cNvCxnSpPr/>
          <p:nvPr/>
        </p:nvCxnSpPr>
        <p:spPr>
          <a:xfrm flipH="1" flipV="1">
            <a:off x="7091680" y="5089525"/>
            <a:ext cx="985520" cy="625475"/>
          </a:xfrm>
          <a:prstGeom prst="straightConnector1">
            <a:avLst/>
          </a:prstGeom>
          <a:ln w="666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56"/>
          <p:cNvSpPr txBox="1"/>
          <p:nvPr/>
        </p:nvSpPr>
        <p:spPr>
          <a:xfrm>
            <a:off x="5354019" y="4352280"/>
            <a:ext cx="1178528" cy="46166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新</a:t>
            </a:r>
            <a:r>
              <a:rPr lang="zh-CN" altLang="en-GB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余图</a:t>
            </a:r>
            <a:r>
              <a:rPr lang="zh-CN" altLang="en-GB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</a:t>
            </a:r>
            <a:endParaRPr lang="zh-CN" altLang="en-GB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38" y="2057400"/>
            <a:ext cx="1783080" cy="161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ldLvl="0" animBg="1"/>
      <p:bldP spid="75" grpId="1" animBg="1"/>
      <p:bldP spid="77" grpId="0" bldLvl="0" animBg="1"/>
      <p:bldP spid="77" grpId="1" animBg="1"/>
      <p:bldP spid="79" grpId="0" bldLvl="0" animBg="1"/>
      <p:bldP spid="79" grpId="1" animBg="1"/>
      <p:bldP spid="148" grpId="0" bldLvl="0" animBg="1"/>
      <p:bldP spid="148" grpId="1" animBg="1"/>
      <p:bldP spid="170" grpId="0" animBg="1"/>
      <p:bldP spid="170" grpId="1" animBg="1"/>
      <p:bldP spid="9" grpId="0" animBg="1"/>
      <p:bldP spid="9" grpId="1" animBg="1"/>
      <p:bldP spid="7" grpId="0" animBg="1"/>
      <p:bldP spid="7" grpId="1" animBg="1"/>
      <p:bldP spid="11" grpId="0" animBg="1"/>
      <p:bldP spid="11" grpId="1" animBg="1"/>
      <p:bldP spid="10" grpId="0" bldLvl="0" animBg="1"/>
      <p:bldP spid="10" grpId="1" animBg="1"/>
      <p:bldP spid="13" grpId="0" animBg="1"/>
      <p:bldP spid="13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/>
          </p:cNvSpPr>
          <p:nvPr>
            <p:ph type="title" idx="4294967295"/>
          </p:nvPr>
        </p:nvSpPr>
        <p:spPr>
          <a:xfrm>
            <a:off x="647700" y="0"/>
            <a:ext cx="8382000" cy="59281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Ford-Fulkerson 方法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52876" y="914400"/>
                <a:ext cx="5585924" cy="30608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Ford-Fulkerson(</a:t>
                </a:r>
                <a:r>
                  <a:rPr lang="en-US" altLang="zh-CN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G,s,t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AutoNum type="arabicPeriod"/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edge(</a:t>
                </a:r>
                <a:r>
                  <a:rPr lang="en-US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G.E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pt-BR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f(u,v)=0</a:t>
                </a:r>
                <a:endParaRPr lang="pt-BR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AutoNum type="arabicPeriod"/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While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there exists a path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in G</a:t>
                </a:r>
                <a:r>
                  <a:rPr lang="en-US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c</a:t>
                </a:r>
                <a:r>
                  <a:rPr lang="nl-NL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min{</a:t>
                </a:r>
                <a:r>
                  <a:rPr lang="nl-N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(u,v):(u,v) is in p}</a:t>
                </a:r>
                <a:endParaRPr lang="nl-NL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For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 (</a:t>
                </a:r>
                <a:r>
                  <a:rPr lang="en-US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p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(</a:t>
                </a:r>
                <a:r>
                  <a:rPr lang="en-US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G.E </a:t>
                </a: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pl-P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f(u,v)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pl-P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f(u,v)+</a:t>
                </a:r>
                <a:r>
                  <a:rPr lang="nl-N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pl-P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</a:t>
                </a:r>
                <a:endParaRPr lang="en-US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nl-NL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nl-NL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f(v,u)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f(v,u)-</a:t>
                </a:r>
                <a:r>
                  <a:rPr lang="nl-N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 </a:t>
                </a:r>
                <a:endParaRPr lang="pt-BR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76" y="914400"/>
                <a:ext cx="5585924" cy="3060802"/>
              </a:xfrm>
              <a:prstGeom prst="rect">
                <a:avLst/>
              </a:prstGeom>
              <a:blipFill rotWithShape="1">
                <a:blip r:embed="rId1"/>
                <a:stretch>
                  <a:fillRect l="-5744" t="-21" r="11" b="-927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utoShape 5"/>
          <p:cNvSpPr/>
          <p:nvPr/>
        </p:nvSpPr>
        <p:spPr>
          <a:xfrm>
            <a:off x="5504578" y="1031387"/>
            <a:ext cx="228600" cy="821223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AutoShape 5"/>
          <p:cNvSpPr/>
          <p:nvPr/>
        </p:nvSpPr>
        <p:spPr>
          <a:xfrm>
            <a:off x="5551287" y="2796964"/>
            <a:ext cx="228600" cy="1166462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6"/>
              <p:cNvSpPr txBox="1"/>
              <p:nvPr/>
            </p:nvSpPr>
            <p:spPr>
              <a:xfrm>
                <a:off x="5783982" y="1201525"/>
                <a:ext cx="3055218" cy="45525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indent="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对于所有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= 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82" y="1201525"/>
                <a:ext cx="3055218" cy="455253"/>
              </a:xfrm>
              <a:prstGeom prst="rect">
                <a:avLst/>
              </a:prstGeom>
              <a:blipFill rotWithShape="1">
                <a:blip r:embed="rId2"/>
                <a:stretch>
                  <a:fillRect l="-13" t="-23" b="-40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utoShape 5"/>
          <p:cNvSpPr/>
          <p:nvPr/>
        </p:nvSpPr>
        <p:spPr>
          <a:xfrm>
            <a:off x="5504578" y="1904834"/>
            <a:ext cx="228600" cy="821223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endParaRPr lang="zh-CN" altLang="en-US" sz="20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779887" y="2196146"/>
                <a:ext cx="2393219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找到路径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的最小容量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87" y="2196146"/>
                <a:ext cx="2393219" cy="313932"/>
              </a:xfrm>
              <a:prstGeom prst="rect">
                <a:avLst/>
              </a:prstGeom>
              <a:blipFill rotWithShape="1">
                <a:blip r:embed="rId3"/>
                <a:stretch>
                  <a:fillRect l="-5" t="-101" r="1" b="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791200" y="3267343"/>
                <a:ext cx="1931554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09600" indent="-609600">
                  <a:lnSpc>
                    <a:spcPct val="80000"/>
                  </a:lnSpc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沿着路径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修改流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267343"/>
                <a:ext cx="1931554" cy="313932"/>
              </a:xfrm>
              <a:prstGeom prst="rect">
                <a:avLst/>
              </a:prstGeom>
              <a:blipFill rotWithShape="1">
                <a:blip r:embed="rId4"/>
                <a:stretch>
                  <a:fillRect t="-85" r="-105" b="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rcRect l="34651" r="32281"/>
          <a:stretch>
            <a:fillRect/>
          </a:stretch>
        </p:blipFill>
        <p:spPr>
          <a:xfrm>
            <a:off x="85725" y="4508500"/>
            <a:ext cx="2214880" cy="188976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rcRect l="70669"/>
          <a:stretch>
            <a:fillRect/>
          </a:stretch>
        </p:blipFill>
        <p:spPr>
          <a:xfrm>
            <a:off x="2216785" y="4508500"/>
            <a:ext cx="1811020" cy="17957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315" y="4531360"/>
            <a:ext cx="2687320" cy="18929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25" y="4531360"/>
            <a:ext cx="2467610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0" grpId="0" animBg="1"/>
      <p:bldP spid="22" grpId="0"/>
      <p:bldP spid="23" grpId="0" animBg="1"/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69534" y="3210445"/>
            <a:ext cx="19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）输入网络                                  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/>
          </p:cNvSpPr>
          <p:nvPr/>
        </p:nvSpPr>
        <p:spPr>
          <a:xfrm>
            <a:off x="85725" y="0"/>
            <a:ext cx="89439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Grp="1"/>
          </p:cNvSpPr>
          <p:nvPr/>
        </p:nvSpPr>
        <p:spPr>
          <a:xfrm>
            <a:off x="114300" y="530119"/>
            <a:ext cx="4158959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余图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/>
          </p:cNvSpPr>
          <p:nvPr/>
        </p:nvSpPr>
        <p:spPr>
          <a:xfrm>
            <a:off x="4114800" y="504825"/>
            <a:ext cx="49434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3"/>
              <p:cNvSpPr>
                <a:spLocks noChangeArrowheads="1"/>
              </p:cNvSpPr>
              <p:nvPr/>
            </p:nvSpPr>
            <p:spPr bwMode="auto">
              <a:xfrm>
                <a:off x="259058" y="1950214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058" y="1950214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555" t="-1564" r="-1282" b="-1425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ine 8"/>
          <p:cNvSpPr>
            <a:spLocks noChangeShapeType="1"/>
          </p:cNvSpPr>
          <p:nvPr/>
        </p:nvSpPr>
        <p:spPr bwMode="auto">
          <a:xfrm flipV="1">
            <a:off x="505122" y="1385858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503533" y="2363758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419175" y="131259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427080" y="2632601"/>
            <a:ext cx="562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47" name="Oval 3"/>
          <p:cNvSpPr>
            <a:spLocks noChangeArrowheads="1"/>
          </p:cNvSpPr>
          <p:nvPr/>
        </p:nvSpPr>
        <p:spPr bwMode="auto">
          <a:xfrm>
            <a:off x="1230434" y="112867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204158" y="1081347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158" y="1081347"/>
                <a:ext cx="55278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6" t="-125" r="96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3"/>
          <p:cNvSpPr>
            <a:spLocks noChangeArrowheads="1"/>
          </p:cNvSpPr>
          <p:nvPr/>
        </p:nvSpPr>
        <p:spPr bwMode="auto">
          <a:xfrm>
            <a:off x="1227208" y="266954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/>
              <p:cNvSpPr/>
              <p:nvPr/>
            </p:nvSpPr>
            <p:spPr>
              <a:xfrm>
                <a:off x="1200932" y="262221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932" y="2622212"/>
                <a:ext cx="55989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6" t="-64" r="109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3"/>
          <p:cNvSpPr>
            <a:spLocks noChangeArrowheads="1"/>
          </p:cNvSpPr>
          <p:nvPr/>
        </p:nvSpPr>
        <p:spPr bwMode="auto">
          <a:xfrm>
            <a:off x="2682632" y="112867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2656356" y="1081347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356" y="1081347"/>
                <a:ext cx="55989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7" t="-125" r="109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2665713" y="266954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/>
              <p:cNvSpPr/>
              <p:nvPr/>
            </p:nvSpPr>
            <p:spPr>
              <a:xfrm>
                <a:off x="2639437" y="2622213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437" y="2622213"/>
                <a:ext cx="54675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69" t="-65" r="72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3"/>
          <p:cNvSpPr>
            <a:spLocks noChangeArrowheads="1"/>
          </p:cNvSpPr>
          <p:nvPr/>
        </p:nvSpPr>
        <p:spPr bwMode="auto">
          <a:xfrm>
            <a:off x="3909694" y="195805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3883418" y="1910724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18" y="1910724"/>
                <a:ext cx="55278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1" t="-2" r="16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Line 15"/>
          <p:cNvSpPr>
            <a:spLocks noChangeShapeType="1"/>
          </p:cNvSpPr>
          <p:nvPr/>
        </p:nvSpPr>
        <p:spPr bwMode="auto">
          <a:xfrm flipV="1">
            <a:off x="1715639" y="1349897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auto">
          <a:xfrm flipV="1">
            <a:off x="1693207" y="290259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3128874" y="1402395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15"/>
          <p:cNvSpPr>
            <a:spLocks noChangeShapeType="1"/>
          </p:cNvSpPr>
          <p:nvPr/>
        </p:nvSpPr>
        <p:spPr bwMode="auto">
          <a:xfrm flipV="1">
            <a:off x="3126453" y="2370487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5"/>
          <p:cNvSpPr>
            <a:spLocks noChangeShapeType="1"/>
          </p:cNvSpPr>
          <p:nvPr/>
        </p:nvSpPr>
        <p:spPr bwMode="auto">
          <a:xfrm flipV="1">
            <a:off x="2886346" y="159033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5"/>
          <p:cNvSpPr>
            <a:spLocks noChangeShapeType="1"/>
          </p:cNvSpPr>
          <p:nvPr/>
        </p:nvSpPr>
        <p:spPr bwMode="auto">
          <a:xfrm flipV="1">
            <a:off x="1450538" y="1579097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15"/>
          <p:cNvSpPr>
            <a:spLocks noChangeShapeType="1"/>
          </p:cNvSpPr>
          <p:nvPr/>
        </p:nvSpPr>
        <p:spPr bwMode="auto">
          <a:xfrm flipH="1">
            <a:off x="1577897" y="1549738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Text Box 23"/>
          <p:cNvSpPr txBox="1">
            <a:spLocks noChangeArrowheads="1"/>
          </p:cNvSpPr>
          <p:nvPr/>
        </p:nvSpPr>
        <p:spPr bwMode="auto">
          <a:xfrm>
            <a:off x="993674" y="196267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65" name="Text Box 23"/>
          <p:cNvSpPr txBox="1">
            <a:spLocks noChangeArrowheads="1"/>
          </p:cNvSpPr>
          <p:nvPr/>
        </p:nvSpPr>
        <p:spPr bwMode="auto">
          <a:xfrm>
            <a:off x="1917905" y="99842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1852244" y="288551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1808027" y="1958052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68" name="Text Box 23"/>
          <p:cNvSpPr txBox="1">
            <a:spLocks noChangeArrowheads="1"/>
          </p:cNvSpPr>
          <p:nvPr/>
        </p:nvSpPr>
        <p:spPr bwMode="auto">
          <a:xfrm>
            <a:off x="2956165" y="198191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69" name="Text Box 23"/>
          <p:cNvSpPr txBox="1">
            <a:spLocks noChangeArrowheads="1"/>
          </p:cNvSpPr>
          <p:nvPr/>
        </p:nvSpPr>
        <p:spPr bwMode="auto">
          <a:xfrm>
            <a:off x="3495264" y="130550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70" name="Text Box 23"/>
          <p:cNvSpPr txBox="1">
            <a:spLocks noChangeArrowheads="1"/>
          </p:cNvSpPr>
          <p:nvPr/>
        </p:nvSpPr>
        <p:spPr bwMode="auto">
          <a:xfrm>
            <a:off x="3418297" y="259139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02" name="Line 8"/>
          <p:cNvSpPr>
            <a:spLocks noChangeShapeType="1"/>
          </p:cNvSpPr>
          <p:nvPr/>
        </p:nvSpPr>
        <p:spPr bwMode="auto">
          <a:xfrm flipV="1">
            <a:off x="479132" y="1389434"/>
            <a:ext cx="742974" cy="58960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8"/>
          <p:cNvSpPr>
            <a:spLocks noChangeShapeType="1"/>
          </p:cNvSpPr>
          <p:nvPr/>
        </p:nvSpPr>
        <p:spPr bwMode="auto">
          <a:xfrm>
            <a:off x="1693207" y="1356623"/>
            <a:ext cx="1005902" cy="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8"/>
          <p:cNvSpPr>
            <a:spLocks noChangeShapeType="1"/>
          </p:cNvSpPr>
          <p:nvPr/>
        </p:nvSpPr>
        <p:spPr bwMode="auto">
          <a:xfrm flipH="1">
            <a:off x="1566214" y="1526659"/>
            <a:ext cx="1165853" cy="117724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Line 8"/>
          <p:cNvSpPr>
            <a:spLocks noChangeShapeType="1"/>
          </p:cNvSpPr>
          <p:nvPr/>
        </p:nvSpPr>
        <p:spPr bwMode="auto">
          <a:xfrm>
            <a:off x="1679823" y="2902272"/>
            <a:ext cx="1005902" cy="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8"/>
          <p:cNvSpPr>
            <a:spLocks noChangeShapeType="1"/>
          </p:cNvSpPr>
          <p:nvPr/>
        </p:nvSpPr>
        <p:spPr bwMode="auto">
          <a:xfrm flipV="1">
            <a:off x="3111054" y="2363758"/>
            <a:ext cx="894303" cy="54220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3879647" y="5785253"/>
            <a:ext cx="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3"/>
              <p:cNvSpPr>
                <a:spLocks noChangeArrowheads="1"/>
              </p:cNvSpPr>
              <p:nvPr/>
            </p:nvSpPr>
            <p:spPr bwMode="auto">
              <a:xfrm>
                <a:off x="4581191" y="1886534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08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1191" y="1886534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86" t="-1674" r="-1351" b="-1468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Line 8"/>
          <p:cNvSpPr>
            <a:spLocks noChangeShapeType="1"/>
          </p:cNvSpPr>
          <p:nvPr/>
        </p:nvSpPr>
        <p:spPr bwMode="auto">
          <a:xfrm flipV="1">
            <a:off x="4827255" y="1322178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Line 9"/>
          <p:cNvSpPr>
            <a:spLocks noChangeShapeType="1"/>
          </p:cNvSpPr>
          <p:nvPr/>
        </p:nvSpPr>
        <p:spPr bwMode="auto">
          <a:xfrm>
            <a:off x="4825666" y="2300078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Text Box 23"/>
          <p:cNvSpPr txBox="1">
            <a:spLocks noChangeArrowheads="1"/>
          </p:cNvSpPr>
          <p:nvPr/>
        </p:nvSpPr>
        <p:spPr bwMode="auto">
          <a:xfrm>
            <a:off x="4621326" y="1248910"/>
            <a:ext cx="672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12" name="Text Box 29"/>
          <p:cNvSpPr txBox="1">
            <a:spLocks noChangeArrowheads="1"/>
          </p:cNvSpPr>
          <p:nvPr/>
        </p:nvSpPr>
        <p:spPr bwMode="auto">
          <a:xfrm>
            <a:off x="4691621" y="2568921"/>
            <a:ext cx="6197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13" name="Oval 3"/>
          <p:cNvSpPr>
            <a:spLocks noChangeArrowheads="1"/>
          </p:cNvSpPr>
          <p:nvPr/>
        </p:nvSpPr>
        <p:spPr bwMode="auto">
          <a:xfrm>
            <a:off x="5552567" y="106499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矩形 113"/>
              <p:cNvSpPr/>
              <p:nvPr/>
            </p:nvSpPr>
            <p:spPr>
              <a:xfrm>
                <a:off x="5526291" y="1017667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291" y="1017667"/>
                <a:ext cx="55278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4" t="-86" r="39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3"/>
          <p:cNvSpPr>
            <a:spLocks noChangeArrowheads="1"/>
          </p:cNvSpPr>
          <p:nvPr/>
        </p:nvSpPr>
        <p:spPr bwMode="auto">
          <a:xfrm>
            <a:off x="5549341" y="260586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矩形 115"/>
              <p:cNvSpPr/>
              <p:nvPr/>
            </p:nvSpPr>
            <p:spPr>
              <a:xfrm>
                <a:off x="5523065" y="255853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65" y="2558532"/>
                <a:ext cx="55989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4" t="-25" r="5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3"/>
          <p:cNvSpPr>
            <a:spLocks noChangeArrowheads="1"/>
          </p:cNvSpPr>
          <p:nvPr/>
        </p:nvSpPr>
        <p:spPr bwMode="auto">
          <a:xfrm>
            <a:off x="7004765" y="106499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矩形 117"/>
              <p:cNvSpPr/>
              <p:nvPr/>
            </p:nvSpPr>
            <p:spPr>
              <a:xfrm>
                <a:off x="6978489" y="1017667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89" y="1017667"/>
                <a:ext cx="55989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5" t="-86" r="54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Oval 3"/>
          <p:cNvSpPr>
            <a:spLocks noChangeArrowheads="1"/>
          </p:cNvSpPr>
          <p:nvPr/>
        </p:nvSpPr>
        <p:spPr bwMode="auto">
          <a:xfrm>
            <a:off x="6987846" y="260586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矩形 119"/>
              <p:cNvSpPr/>
              <p:nvPr/>
            </p:nvSpPr>
            <p:spPr>
              <a:xfrm>
                <a:off x="6961570" y="2558533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70" y="2558533"/>
                <a:ext cx="54675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2" t="-26" r="15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val 3"/>
          <p:cNvSpPr>
            <a:spLocks noChangeArrowheads="1"/>
          </p:cNvSpPr>
          <p:nvPr/>
        </p:nvSpPr>
        <p:spPr bwMode="auto">
          <a:xfrm>
            <a:off x="8231827" y="189437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矩形 121"/>
              <p:cNvSpPr/>
              <p:nvPr/>
            </p:nvSpPr>
            <p:spPr>
              <a:xfrm>
                <a:off x="8205551" y="1847044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551" y="1847044"/>
                <a:ext cx="55278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5" t="-101" r="74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Line 15"/>
          <p:cNvSpPr>
            <a:spLocks noChangeShapeType="1"/>
          </p:cNvSpPr>
          <p:nvPr/>
        </p:nvSpPr>
        <p:spPr bwMode="auto">
          <a:xfrm flipV="1">
            <a:off x="6037772" y="1286217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15"/>
          <p:cNvSpPr>
            <a:spLocks noChangeShapeType="1"/>
          </p:cNvSpPr>
          <p:nvPr/>
        </p:nvSpPr>
        <p:spPr bwMode="auto">
          <a:xfrm flipV="1">
            <a:off x="6015340" y="283891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15"/>
          <p:cNvSpPr>
            <a:spLocks noChangeShapeType="1"/>
          </p:cNvSpPr>
          <p:nvPr/>
        </p:nvSpPr>
        <p:spPr bwMode="auto">
          <a:xfrm>
            <a:off x="7451007" y="1338715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5"/>
          <p:cNvSpPr>
            <a:spLocks noChangeShapeType="1"/>
          </p:cNvSpPr>
          <p:nvPr/>
        </p:nvSpPr>
        <p:spPr bwMode="auto">
          <a:xfrm flipV="1">
            <a:off x="7448586" y="2306807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15"/>
          <p:cNvSpPr>
            <a:spLocks noChangeShapeType="1"/>
          </p:cNvSpPr>
          <p:nvPr/>
        </p:nvSpPr>
        <p:spPr bwMode="auto">
          <a:xfrm flipV="1">
            <a:off x="7208479" y="152665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Line 15"/>
          <p:cNvSpPr>
            <a:spLocks noChangeShapeType="1"/>
          </p:cNvSpPr>
          <p:nvPr/>
        </p:nvSpPr>
        <p:spPr bwMode="auto">
          <a:xfrm flipV="1">
            <a:off x="5772671" y="1515417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Line 15"/>
          <p:cNvSpPr>
            <a:spLocks noChangeShapeType="1"/>
          </p:cNvSpPr>
          <p:nvPr/>
        </p:nvSpPr>
        <p:spPr bwMode="auto">
          <a:xfrm flipH="1">
            <a:off x="5900030" y="1486058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Text Box 23"/>
          <p:cNvSpPr txBox="1">
            <a:spLocks noChangeArrowheads="1"/>
          </p:cNvSpPr>
          <p:nvPr/>
        </p:nvSpPr>
        <p:spPr bwMode="auto">
          <a:xfrm>
            <a:off x="5315807" y="189899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31" name="Text Box 23"/>
          <p:cNvSpPr txBox="1">
            <a:spLocks noChangeArrowheads="1"/>
          </p:cNvSpPr>
          <p:nvPr/>
        </p:nvSpPr>
        <p:spPr bwMode="auto">
          <a:xfrm>
            <a:off x="6174377" y="2821831"/>
            <a:ext cx="78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32" name="Text Box 23"/>
          <p:cNvSpPr txBox="1">
            <a:spLocks noChangeArrowheads="1"/>
          </p:cNvSpPr>
          <p:nvPr/>
        </p:nvSpPr>
        <p:spPr bwMode="auto">
          <a:xfrm>
            <a:off x="6037772" y="181135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33" name="Text Box 23"/>
          <p:cNvSpPr txBox="1">
            <a:spLocks noChangeArrowheads="1"/>
          </p:cNvSpPr>
          <p:nvPr/>
        </p:nvSpPr>
        <p:spPr bwMode="auto">
          <a:xfrm>
            <a:off x="7278298" y="191823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34" name="Text Box 23"/>
          <p:cNvSpPr txBox="1">
            <a:spLocks noChangeArrowheads="1"/>
          </p:cNvSpPr>
          <p:nvPr/>
        </p:nvSpPr>
        <p:spPr bwMode="auto">
          <a:xfrm>
            <a:off x="7817397" y="1241825"/>
            <a:ext cx="6929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35" name="Text Box 23"/>
          <p:cNvSpPr txBox="1">
            <a:spLocks noChangeArrowheads="1"/>
          </p:cNvSpPr>
          <p:nvPr/>
        </p:nvSpPr>
        <p:spPr bwMode="auto">
          <a:xfrm>
            <a:off x="7740430" y="252771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Oval 3"/>
              <p:cNvSpPr>
                <a:spLocks noChangeArrowheads="1"/>
              </p:cNvSpPr>
              <p:nvPr/>
            </p:nvSpPr>
            <p:spPr bwMode="auto">
              <a:xfrm>
                <a:off x="184492" y="4878694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42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492" y="4878694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95" t="-1683" r="-1342" b="-1459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Line 8"/>
          <p:cNvSpPr>
            <a:spLocks noChangeShapeType="1"/>
          </p:cNvSpPr>
          <p:nvPr/>
        </p:nvSpPr>
        <p:spPr bwMode="auto">
          <a:xfrm flipV="1">
            <a:off x="432131" y="4314354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9"/>
          <p:cNvSpPr>
            <a:spLocks noChangeShapeType="1"/>
          </p:cNvSpPr>
          <p:nvPr/>
        </p:nvSpPr>
        <p:spPr bwMode="auto">
          <a:xfrm>
            <a:off x="428967" y="5292238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Text Box 23"/>
          <p:cNvSpPr txBox="1">
            <a:spLocks noChangeArrowheads="1"/>
          </p:cNvSpPr>
          <p:nvPr/>
        </p:nvSpPr>
        <p:spPr bwMode="auto">
          <a:xfrm>
            <a:off x="475800" y="428752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46" name="Text Box 29"/>
          <p:cNvSpPr txBox="1">
            <a:spLocks noChangeArrowheads="1"/>
          </p:cNvSpPr>
          <p:nvPr/>
        </p:nvSpPr>
        <p:spPr bwMode="auto">
          <a:xfrm>
            <a:off x="352514" y="5561081"/>
            <a:ext cx="562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47" name="Oval 3"/>
          <p:cNvSpPr>
            <a:spLocks noChangeArrowheads="1"/>
          </p:cNvSpPr>
          <p:nvPr/>
        </p:nvSpPr>
        <p:spPr bwMode="auto">
          <a:xfrm>
            <a:off x="1155868" y="40571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148" name="Oval 3"/>
          <p:cNvSpPr>
            <a:spLocks noChangeArrowheads="1"/>
          </p:cNvSpPr>
          <p:nvPr/>
        </p:nvSpPr>
        <p:spPr bwMode="auto">
          <a:xfrm>
            <a:off x="1152642" y="559802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矩形 148"/>
              <p:cNvSpPr/>
              <p:nvPr/>
            </p:nvSpPr>
            <p:spPr>
              <a:xfrm>
                <a:off x="1126366" y="555069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9" name="矩形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66" y="5550692"/>
                <a:ext cx="55989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91" t="-34" r="60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3"/>
          <p:cNvSpPr>
            <a:spLocks noChangeArrowheads="1"/>
          </p:cNvSpPr>
          <p:nvPr/>
        </p:nvSpPr>
        <p:spPr bwMode="auto">
          <a:xfrm>
            <a:off x="2608066" y="40571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151" name="Oval 3"/>
          <p:cNvSpPr>
            <a:spLocks noChangeArrowheads="1"/>
          </p:cNvSpPr>
          <p:nvPr/>
        </p:nvSpPr>
        <p:spPr bwMode="auto">
          <a:xfrm>
            <a:off x="2591147" y="559802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矩形 151"/>
              <p:cNvSpPr/>
              <p:nvPr/>
            </p:nvSpPr>
            <p:spPr>
              <a:xfrm>
                <a:off x="2564871" y="5550693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2" name="矩形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871" y="5550693"/>
                <a:ext cx="54675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9" t="-34" r="22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3"/>
          <p:cNvSpPr>
            <a:spLocks noChangeArrowheads="1"/>
          </p:cNvSpPr>
          <p:nvPr/>
        </p:nvSpPr>
        <p:spPr bwMode="auto">
          <a:xfrm>
            <a:off x="3825585" y="489232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矩形 153"/>
              <p:cNvSpPr/>
              <p:nvPr/>
            </p:nvSpPr>
            <p:spPr>
              <a:xfrm>
                <a:off x="3808852" y="4839204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4" name="矩形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52" y="4839204"/>
                <a:ext cx="55278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2" t="-109" r="82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Line 15"/>
          <p:cNvSpPr>
            <a:spLocks noChangeShapeType="1"/>
          </p:cNvSpPr>
          <p:nvPr/>
        </p:nvSpPr>
        <p:spPr bwMode="auto">
          <a:xfrm flipV="1">
            <a:off x="1633835" y="4340203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" name="Line 15"/>
          <p:cNvSpPr>
            <a:spLocks noChangeShapeType="1"/>
          </p:cNvSpPr>
          <p:nvPr/>
        </p:nvSpPr>
        <p:spPr bwMode="auto">
          <a:xfrm flipV="1">
            <a:off x="1618641" y="583107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7" name="Line 15"/>
          <p:cNvSpPr>
            <a:spLocks noChangeShapeType="1"/>
          </p:cNvSpPr>
          <p:nvPr/>
        </p:nvSpPr>
        <p:spPr bwMode="auto">
          <a:xfrm>
            <a:off x="3054308" y="4330875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9" name="Line 15"/>
          <p:cNvSpPr>
            <a:spLocks noChangeShapeType="1"/>
          </p:cNvSpPr>
          <p:nvPr/>
        </p:nvSpPr>
        <p:spPr bwMode="auto">
          <a:xfrm flipV="1">
            <a:off x="2811780" y="451881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" name="Line 15"/>
          <p:cNvSpPr>
            <a:spLocks noChangeShapeType="1"/>
          </p:cNvSpPr>
          <p:nvPr/>
        </p:nvSpPr>
        <p:spPr bwMode="auto">
          <a:xfrm flipV="1">
            <a:off x="1375972" y="4507577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" name="Line 15"/>
          <p:cNvSpPr>
            <a:spLocks noChangeShapeType="1"/>
          </p:cNvSpPr>
          <p:nvPr/>
        </p:nvSpPr>
        <p:spPr bwMode="auto">
          <a:xfrm flipH="1">
            <a:off x="1515808" y="4478550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2" name="Text Box 23"/>
          <p:cNvSpPr txBox="1">
            <a:spLocks noChangeArrowheads="1"/>
          </p:cNvSpPr>
          <p:nvPr/>
        </p:nvSpPr>
        <p:spPr bwMode="auto">
          <a:xfrm>
            <a:off x="1050600" y="490013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3" name="Text Box 23"/>
          <p:cNvSpPr txBox="1">
            <a:spLocks noChangeArrowheads="1"/>
          </p:cNvSpPr>
          <p:nvPr/>
        </p:nvSpPr>
        <p:spPr bwMode="auto">
          <a:xfrm>
            <a:off x="1826578" y="549578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4" name="Text Box 23"/>
          <p:cNvSpPr txBox="1">
            <a:spLocks noChangeArrowheads="1"/>
          </p:cNvSpPr>
          <p:nvPr/>
        </p:nvSpPr>
        <p:spPr bwMode="auto">
          <a:xfrm>
            <a:off x="1719255" y="490595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5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5" name="Text Box 23"/>
          <p:cNvSpPr txBox="1">
            <a:spLocks noChangeArrowheads="1"/>
          </p:cNvSpPr>
          <p:nvPr/>
        </p:nvSpPr>
        <p:spPr bwMode="auto">
          <a:xfrm>
            <a:off x="2881599" y="49103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6" name="Text Box 23"/>
          <p:cNvSpPr txBox="1">
            <a:spLocks noChangeArrowheads="1"/>
          </p:cNvSpPr>
          <p:nvPr/>
        </p:nvSpPr>
        <p:spPr bwMode="auto">
          <a:xfrm>
            <a:off x="3420698" y="423398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7" name="Text Box 23"/>
          <p:cNvSpPr txBox="1">
            <a:spLocks noChangeArrowheads="1"/>
          </p:cNvSpPr>
          <p:nvPr/>
        </p:nvSpPr>
        <p:spPr bwMode="auto">
          <a:xfrm>
            <a:off x="3383191" y="545362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232554" y="3531617"/>
                <a:ext cx="270484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4" y="3531617"/>
                <a:ext cx="2704843" cy="299249"/>
              </a:xfrm>
              <a:prstGeom prst="rect">
                <a:avLst/>
              </a:prstGeom>
              <a:blipFill rotWithShape="1">
                <a:blip r:embed="rId7"/>
                <a:stretch>
                  <a:fillRect l="-15" t="-128" r="-488" b="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 Box 23"/>
          <p:cNvSpPr txBox="1">
            <a:spLocks noChangeArrowheads="1"/>
          </p:cNvSpPr>
          <p:nvPr/>
        </p:nvSpPr>
        <p:spPr bwMode="auto">
          <a:xfrm>
            <a:off x="6162978" y="970741"/>
            <a:ext cx="624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矩形 173"/>
              <p:cNvSpPr/>
              <p:nvPr/>
            </p:nvSpPr>
            <p:spPr>
              <a:xfrm>
                <a:off x="1128896" y="3993517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4" name="矩形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96" y="3993517"/>
                <a:ext cx="55278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1" r="3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矩形 174"/>
              <p:cNvSpPr/>
              <p:nvPr/>
            </p:nvSpPr>
            <p:spPr>
              <a:xfrm>
                <a:off x="2566556" y="3993517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556" y="3993517"/>
                <a:ext cx="55989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93" r="6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Line 8"/>
          <p:cNvSpPr>
            <a:spLocks noChangeShapeType="1"/>
          </p:cNvSpPr>
          <p:nvPr/>
        </p:nvSpPr>
        <p:spPr bwMode="auto">
          <a:xfrm flipH="1">
            <a:off x="569702" y="4421586"/>
            <a:ext cx="630162" cy="5150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" name="Text Box 23"/>
          <p:cNvSpPr txBox="1">
            <a:spLocks noChangeArrowheads="1"/>
          </p:cNvSpPr>
          <p:nvPr/>
        </p:nvSpPr>
        <p:spPr bwMode="auto">
          <a:xfrm>
            <a:off x="787497" y="457133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78" name="Text Box 23"/>
          <p:cNvSpPr txBox="1">
            <a:spLocks noChangeArrowheads="1"/>
          </p:cNvSpPr>
          <p:nvPr/>
        </p:nvSpPr>
        <p:spPr bwMode="auto">
          <a:xfrm>
            <a:off x="1908356" y="43097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79" name="Line 15"/>
          <p:cNvSpPr>
            <a:spLocks noChangeShapeType="1"/>
          </p:cNvSpPr>
          <p:nvPr/>
        </p:nvSpPr>
        <p:spPr bwMode="auto">
          <a:xfrm flipH="1" flipV="1">
            <a:off x="1612873" y="420773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" name="Text Box 23"/>
          <p:cNvSpPr txBox="1">
            <a:spLocks noChangeArrowheads="1"/>
          </p:cNvSpPr>
          <p:nvPr/>
        </p:nvSpPr>
        <p:spPr bwMode="auto">
          <a:xfrm>
            <a:off x="1904796" y="389402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82" name="Text Box 23"/>
          <p:cNvSpPr txBox="1">
            <a:spLocks noChangeArrowheads="1"/>
          </p:cNvSpPr>
          <p:nvPr/>
        </p:nvSpPr>
        <p:spPr bwMode="auto">
          <a:xfrm>
            <a:off x="2058480" y="505900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83" name="Line 15"/>
          <p:cNvSpPr>
            <a:spLocks noChangeShapeType="1"/>
          </p:cNvSpPr>
          <p:nvPr/>
        </p:nvSpPr>
        <p:spPr bwMode="auto">
          <a:xfrm flipV="1">
            <a:off x="1574338" y="4513652"/>
            <a:ext cx="1194662" cy="11902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84" name="Line 15"/>
          <p:cNvSpPr>
            <a:spLocks noChangeShapeType="1"/>
          </p:cNvSpPr>
          <p:nvPr/>
        </p:nvSpPr>
        <p:spPr bwMode="auto">
          <a:xfrm flipH="1" flipV="1">
            <a:off x="1579824" y="591951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" name="Text Box 23"/>
          <p:cNvSpPr txBox="1">
            <a:spLocks noChangeArrowheads="1"/>
          </p:cNvSpPr>
          <p:nvPr/>
        </p:nvSpPr>
        <p:spPr bwMode="auto">
          <a:xfrm>
            <a:off x="1835310" y="590677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87" name="Line 15"/>
          <p:cNvSpPr>
            <a:spLocks noChangeShapeType="1"/>
          </p:cNvSpPr>
          <p:nvPr/>
        </p:nvSpPr>
        <p:spPr bwMode="auto">
          <a:xfrm flipH="1">
            <a:off x="3065097" y="5300868"/>
            <a:ext cx="844597" cy="4616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188" name="Line 8"/>
          <p:cNvSpPr>
            <a:spLocks noChangeShapeType="1"/>
          </p:cNvSpPr>
          <p:nvPr/>
        </p:nvSpPr>
        <p:spPr bwMode="auto">
          <a:xfrm>
            <a:off x="475800" y="5306621"/>
            <a:ext cx="675050" cy="53118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" name="Line 8"/>
          <p:cNvSpPr>
            <a:spLocks noChangeShapeType="1"/>
          </p:cNvSpPr>
          <p:nvPr/>
        </p:nvSpPr>
        <p:spPr bwMode="auto">
          <a:xfrm flipV="1">
            <a:off x="1388699" y="4495202"/>
            <a:ext cx="13004" cy="10837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Line 8"/>
          <p:cNvSpPr>
            <a:spLocks noChangeShapeType="1"/>
          </p:cNvSpPr>
          <p:nvPr/>
        </p:nvSpPr>
        <p:spPr bwMode="auto">
          <a:xfrm flipV="1">
            <a:off x="1630515" y="4339097"/>
            <a:ext cx="977552" cy="1709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" name="Line 8"/>
          <p:cNvSpPr>
            <a:spLocks noChangeShapeType="1"/>
          </p:cNvSpPr>
          <p:nvPr/>
        </p:nvSpPr>
        <p:spPr bwMode="auto">
          <a:xfrm>
            <a:off x="3046756" y="4338180"/>
            <a:ext cx="844596" cy="62769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文本框 191"/>
              <p:cNvSpPr txBox="1"/>
              <p:nvPr/>
            </p:nvSpPr>
            <p:spPr>
              <a:xfrm>
                <a:off x="3157988" y="6330151"/>
                <a:ext cx="240027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92" name="文本框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988" y="6330151"/>
                <a:ext cx="2400272" cy="299249"/>
              </a:xfrm>
              <a:prstGeom prst="rect">
                <a:avLst/>
              </a:prstGeom>
              <a:blipFill rotWithShape="1">
                <a:blip r:embed="rId8"/>
                <a:stretch>
                  <a:fillRect l="-6" t="-157" r="-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Oval 3"/>
              <p:cNvSpPr>
                <a:spLocks noChangeArrowheads="1"/>
              </p:cNvSpPr>
              <p:nvPr/>
            </p:nvSpPr>
            <p:spPr bwMode="auto">
              <a:xfrm>
                <a:off x="4585860" y="4917821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9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5860" y="4917821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536" t="-1625" r="-1301" b="-15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Line 8"/>
          <p:cNvSpPr>
            <a:spLocks noChangeShapeType="1"/>
          </p:cNvSpPr>
          <p:nvPr/>
        </p:nvSpPr>
        <p:spPr bwMode="auto">
          <a:xfrm flipV="1">
            <a:off x="4831924" y="4353465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6" name="Line 9"/>
          <p:cNvSpPr>
            <a:spLocks noChangeShapeType="1"/>
          </p:cNvSpPr>
          <p:nvPr/>
        </p:nvSpPr>
        <p:spPr bwMode="auto">
          <a:xfrm>
            <a:off x="4830335" y="5331365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" name="Text Box 23"/>
          <p:cNvSpPr txBox="1">
            <a:spLocks noChangeArrowheads="1"/>
          </p:cNvSpPr>
          <p:nvPr/>
        </p:nvSpPr>
        <p:spPr bwMode="auto">
          <a:xfrm>
            <a:off x="4625995" y="4280197"/>
            <a:ext cx="672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98" name="Text Box 29"/>
          <p:cNvSpPr txBox="1">
            <a:spLocks noChangeArrowheads="1"/>
          </p:cNvSpPr>
          <p:nvPr/>
        </p:nvSpPr>
        <p:spPr bwMode="auto">
          <a:xfrm>
            <a:off x="4711944" y="5577867"/>
            <a:ext cx="717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99" name="Oval 3"/>
          <p:cNvSpPr>
            <a:spLocks noChangeArrowheads="1"/>
          </p:cNvSpPr>
          <p:nvPr/>
        </p:nvSpPr>
        <p:spPr bwMode="auto">
          <a:xfrm>
            <a:off x="5557236" y="40962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矩形 199"/>
              <p:cNvSpPr/>
              <p:nvPr/>
            </p:nvSpPr>
            <p:spPr>
              <a:xfrm>
                <a:off x="5530960" y="4048954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0" name="矩形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960" y="4048954"/>
                <a:ext cx="552780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20" t="-42" r="8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3"/>
          <p:cNvSpPr>
            <a:spLocks noChangeArrowheads="1"/>
          </p:cNvSpPr>
          <p:nvPr/>
        </p:nvSpPr>
        <p:spPr bwMode="auto">
          <a:xfrm>
            <a:off x="5554010" y="5637147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矩形 201"/>
              <p:cNvSpPr/>
              <p:nvPr/>
            </p:nvSpPr>
            <p:spPr>
              <a:xfrm>
                <a:off x="5527734" y="5589819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2" name="矩形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734" y="5589819"/>
                <a:ext cx="559897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1" t="-119" r="93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Oval 3"/>
          <p:cNvSpPr>
            <a:spLocks noChangeArrowheads="1"/>
          </p:cNvSpPr>
          <p:nvPr/>
        </p:nvSpPr>
        <p:spPr bwMode="auto">
          <a:xfrm>
            <a:off x="7009434" y="40962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矩形 203"/>
              <p:cNvSpPr/>
              <p:nvPr/>
            </p:nvSpPr>
            <p:spPr>
              <a:xfrm>
                <a:off x="6983158" y="4048954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4" name="矩形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58" y="4048954"/>
                <a:ext cx="55989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1" t="-42" r="94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Oval 3"/>
          <p:cNvSpPr>
            <a:spLocks noChangeArrowheads="1"/>
          </p:cNvSpPr>
          <p:nvPr/>
        </p:nvSpPr>
        <p:spPr bwMode="auto">
          <a:xfrm>
            <a:off x="6992515" y="5637148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矩形 205"/>
              <p:cNvSpPr/>
              <p:nvPr/>
            </p:nvSpPr>
            <p:spPr>
              <a:xfrm>
                <a:off x="6966239" y="5589820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6" name="矩形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39" y="5589820"/>
                <a:ext cx="54675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3" t="-119" r="56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Oval 3"/>
          <p:cNvSpPr>
            <a:spLocks noChangeArrowheads="1"/>
          </p:cNvSpPr>
          <p:nvPr/>
        </p:nvSpPr>
        <p:spPr bwMode="auto">
          <a:xfrm>
            <a:off x="8236496" y="4925659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矩形 207"/>
              <p:cNvSpPr/>
              <p:nvPr/>
            </p:nvSpPr>
            <p:spPr>
              <a:xfrm>
                <a:off x="8210220" y="4878331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08" name="矩形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220" y="4878331"/>
                <a:ext cx="552780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5" t="-57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Line 15"/>
          <p:cNvSpPr>
            <a:spLocks noChangeShapeType="1"/>
          </p:cNvSpPr>
          <p:nvPr/>
        </p:nvSpPr>
        <p:spPr bwMode="auto">
          <a:xfrm flipV="1">
            <a:off x="6042441" y="431750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5"/>
          <p:cNvSpPr>
            <a:spLocks noChangeShapeType="1"/>
          </p:cNvSpPr>
          <p:nvPr/>
        </p:nvSpPr>
        <p:spPr bwMode="auto">
          <a:xfrm flipV="1">
            <a:off x="6020009" y="587020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" name="Line 15"/>
          <p:cNvSpPr>
            <a:spLocks noChangeShapeType="1"/>
          </p:cNvSpPr>
          <p:nvPr/>
        </p:nvSpPr>
        <p:spPr bwMode="auto">
          <a:xfrm>
            <a:off x="7455676" y="4370002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" name="Line 15"/>
          <p:cNvSpPr>
            <a:spLocks noChangeShapeType="1"/>
          </p:cNvSpPr>
          <p:nvPr/>
        </p:nvSpPr>
        <p:spPr bwMode="auto">
          <a:xfrm flipV="1">
            <a:off x="7453255" y="5338094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" name="Line 15"/>
          <p:cNvSpPr>
            <a:spLocks noChangeShapeType="1"/>
          </p:cNvSpPr>
          <p:nvPr/>
        </p:nvSpPr>
        <p:spPr bwMode="auto">
          <a:xfrm flipV="1">
            <a:off x="7213148" y="4557946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" name="Line 15"/>
          <p:cNvSpPr>
            <a:spLocks noChangeShapeType="1"/>
          </p:cNvSpPr>
          <p:nvPr/>
        </p:nvSpPr>
        <p:spPr bwMode="auto">
          <a:xfrm flipV="1">
            <a:off x="5777340" y="4546704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" name="Line 15"/>
          <p:cNvSpPr>
            <a:spLocks noChangeShapeType="1"/>
          </p:cNvSpPr>
          <p:nvPr/>
        </p:nvSpPr>
        <p:spPr bwMode="auto">
          <a:xfrm flipH="1">
            <a:off x="5904699" y="4517345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" name="Text Box 23"/>
          <p:cNvSpPr txBox="1">
            <a:spLocks noChangeArrowheads="1"/>
          </p:cNvSpPr>
          <p:nvPr/>
        </p:nvSpPr>
        <p:spPr bwMode="auto">
          <a:xfrm>
            <a:off x="5320476" y="493028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17" name="Text Box 23"/>
          <p:cNvSpPr txBox="1">
            <a:spLocks noChangeArrowheads="1"/>
          </p:cNvSpPr>
          <p:nvPr/>
        </p:nvSpPr>
        <p:spPr bwMode="auto">
          <a:xfrm>
            <a:off x="6179046" y="5853118"/>
            <a:ext cx="78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18" name="Text Box 23"/>
          <p:cNvSpPr txBox="1">
            <a:spLocks noChangeArrowheads="1"/>
          </p:cNvSpPr>
          <p:nvPr/>
        </p:nvSpPr>
        <p:spPr bwMode="auto">
          <a:xfrm>
            <a:off x="6042441" y="4842637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19" name="Text Box 23"/>
          <p:cNvSpPr txBox="1">
            <a:spLocks noChangeArrowheads="1"/>
          </p:cNvSpPr>
          <p:nvPr/>
        </p:nvSpPr>
        <p:spPr bwMode="auto">
          <a:xfrm>
            <a:off x="7282967" y="494952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20" name="Text Box 23"/>
          <p:cNvSpPr txBox="1">
            <a:spLocks noChangeArrowheads="1"/>
          </p:cNvSpPr>
          <p:nvPr/>
        </p:nvSpPr>
        <p:spPr bwMode="auto">
          <a:xfrm>
            <a:off x="7822066" y="4273112"/>
            <a:ext cx="635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21" name="Text Box 23"/>
          <p:cNvSpPr txBox="1">
            <a:spLocks noChangeArrowheads="1"/>
          </p:cNvSpPr>
          <p:nvPr/>
        </p:nvSpPr>
        <p:spPr bwMode="auto">
          <a:xfrm>
            <a:off x="7745099" y="555899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22" name="Text Box 23"/>
          <p:cNvSpPr txBox="1">
            <a:spLocks noChangeArrowheads="1"/>
          </p:cNvSpPr>
          <p:nvPr/>
        </p:nvSpPr>
        <p:spPr bwMode="auto">
          <a:xfrm>
            <a:off x="6167647" y="4002028"/>
            <a:ext cx="624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 animBg="1"/>
      <p:bldP spid="109" grpId="0" animBg="1"/>
      <p:bldP spid="110" grpId="0" animBg="1"/>
      <p:bldP spid="111" grpId="0"/>
      <p:bldP spid="112" grpId="0"/>
      <p:bldP spid="113" grpId="0" animBg="1"/>
      <p:bldP spid="114" grpId="0"/>
      <p:bldP spid="115" grpId="0" animBg="1"/>
      <p:bldP spid="116" grpId="0"/>
      <p:bldP spid="117" grpId="0" animBg="1"/>
      <p:bldP spid="118" grpId="0"/>
      <p:bldP spid="119" grpId="0" animBg="1"/>
      <p:bldP spid="120" grpId="0"/>
      <p:bldP spid="121" grpId="0" animBg="1"/>
      <p:bldP spid="122" grpId="0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/>
      <p:bldP spid="131" grpId="0"/>
      <p:bldP spid="132" grpId="0"/>
      <p:bldP spid="133" grpId="0"/>
      <p:bldP spid="134" grpId="0"/>
      <p:bldP spid="135" grpId="0"/>
      <p:bldP spid="142" grpId="0" animBg="1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/>
      <p:bldP spid="150" grpId="0" animBg="1"/>
      <p:bldP spid="151" grpId="0" animBg="1"/>
      <p:bldP spid="152" grpId="0"/>
      <p:bldP spid="153" grpId="0" animBg="1"/>
      <p:bldP spid="154" grpId="0"/>
      <p:bldP spid="155" grpId="0" animBg="1"/>
      <p:bldP spid="156" grpId="0" animBg="1"/>
      <p:bldP spid="157" grpId="0" animBg="1"/>
      <p:bldP spid="159" grpId="0" animBg="1"/>
      <p:bldP spid="160" grpId="0" animBg="1"/>
      <p:bldP spid="161" grpId="0" animBg="1"/>
      <p:bldP spid="162" grpId="0"/>
      <p:bldP spid="163" grpId="0"/>
      <p:bldP spid="164" grpId="0"/>
      <p:bldP spid="165" grpId="0"/>
      <p:bldP spid="166" grpId="0"/>
      <p:bldP spid="167" grpId="0"/>
      <p:bldP spid="13" grpId="0"/>
      <p:bldP spid="173" grpId="0"/>
      <p:bldP spid="174" grpId="0"/>
      <p:bldP spid="175" grpId="0"/>
      <p:bldP spid="176" grpId="0" animBg="1"/>
      <p:bldP spid="177" grpId="0"/>
      <p:bldP spid="178" grpId="0"/>
      <p:bldP spid="179" grpId="0" animBg="1"/>
      <p:bldP spid="181" grpId="0"/>
      <p:bldP spid="182" grpId="0"/>
      <p:bldP spid="183" grpId="0" animBg="1"/>
      <p:bldP spid="184" grpId="0" animBg="1"/>
      <p:bldP spid="185" grpId="0"/>
      <p:bldP spid="187" grpId="0" animBg="1"/>
      <p:bldP spid="188" grpId="0" animBg="1"/>
      <p:bldP spid="189" grpId="0" animBg="1"/>
      <p:bldP spid="190" grpId="0" animBg="1"/>
      <p:bldP spid="191" grpId="0" animBg="1"/>
      <p:bldP spid="192" grpId="0"/>
      <p:bldP spid="194" grpId="0" animBg="1"/>
      <p:bldP spid="195" grpId="0" animBg="1"/>
      <p:bldP spid="196" grpId="0" animBg="1"/>
      <p:bldP spid="197" grpId="0"/>
      <p:bldP spid="198" grpId="0"/>
      <p:bldP spid="199" grpId="0" animBg="1"/>
      <p:bldP spid="200" grpId="0"/>
      <p:bldP spid="201" grpId="0" animBg="1"/>
      <p:bldP spid="202" grpId="0"/>
      <p:bldP spid="203" grpId="0" animBg="1"/>
      <p:bldP spid="204" grpId="0"/>
      <p:bldP spid="205" grpId="0" animBg="1"/>
      <p:bldP spid="206" grpId="0"/>
      <p:bldP spid="207" grpId="0" animBg="1"/>
      <p:bldP spid="208" grpId="0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/>
      <p:bldP spid="217" grpId="0"/>
      <p:bldP spid="218" grpId="0"/>
      <p:bldP spid="219" grpId="0"/>
      <p:bldP spid="220" grpId="0"/>
      <p:bldP spid="221" grpId="0"/>
      <p:bldP spid="2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/>
          </p:cNvSpPr>
          <p:nvPr/>
        </p:nvSpPr>
        <p:spPr>
          <a:xfrm>
            <a:off x="85725" y="0"/>
            <a:ext cx="89439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3838076" y="2881825"/>
            <a:ext cx="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Oval 3"/>
              <p:cNvSpPr>
                <a:spLocks noChangeArrowheads="1"/>
              </p:cNvSpPr>
              <p:nvPr/>
            </p:nvSpPr>
            <p:spPr bwMode="auto">
              <a:xfrm>
                <a:off x="142921" y="1975266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168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2921" y="1975266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29" t="-1633" r="-1408" b="-1509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Line 8"/>
          <p:cNvSpPr>
            <a:spLocks noChangeShapeType="1"/>
          </p:cNvSpPr>
          <p:nvPr/>
        </p:nvSpPr>
        <p:spPr bwMode="auto">
          <a:xfrm flipV="1">
            <a:off x="390560" y="1410926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0" name="Line 9"/>
          <p:cNvSpPr>
            <a:spLocks noChangeShapeType="1"/>
          </p:cNvSpPr>
          <p:nvPr/>
        </p:nvSpPr>
        <p:spPr bwMode="auto">
          <a:xfrm>
            <a:off x="561031" y="2305864"/>
            <a:ext cx="615237" cy="4278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1" name="Text Box 23"/>
          <p:cNvSpPr txBox="1">
            <a:spLocks noChangeArrowheads="1"/>
          </p:cNvSpPr>
          <p:nvPr/>
        </p:nvSpPr>
        <p:spPr bwMode="auto">
          <a:xfrm>
            <a:off x="434229" y="138410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72" name="Text Box 29"/>
          <p:cNvSpPr txBox="1">
            <a:spLocks noChangeArrowheads="1"/>
          </p:cNvSpPr>
          <p:nvPr/>
        </p:nvSpPr>
        <p:spPr bwMode="auto">
          <a:xfrm>
            <a:off x="755034" y="2185750"/>
            <a:ext cx="307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80" name="Oval 3"/>
          <p:cNvSpPr>
            <a:spLocks noChangeArrowheads="1"/>
          </p:cNvSpPr>
          <p:nvPr/>
        </p:nvSpPr>
        <p:spPr bwMode="auto">
          <a:xfrm>
            <a:off x="1114297" y="1153727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186" name="Oval 3"/>
          <p:cNvSpPr>
            <a:spLocks noChangeArrowheads="1"/>
          </p:cNvSpPr>
          <p:nvPr/>
        </p:nvSpPr>
        <p:spPr bwMode="auto">
          <a:xfrm>
            <a:off x="1111071" y="269459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矩形 222"/>
              <p:cNvSpPr/>
              <p:nvPr/>
            </p:nvSpPr>
            <p:spPr>
              <a:xfrm>
                <a:off x="1084795" y="2647264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3" name="矩形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95" y="2647264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8" t="-126" r="8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Oval 3"/>
          <p:cNvSpPr>
            <a:spLocks noChangeArrowheads="1"/>
          </p:cNvSpPr>
          <p:nvPr/>
        </p:nvSpPr>
        <p:spPr bwMode="auto">
          <a:xfrm>
            <a:off x="2566495" y="1153727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25" name="Oval 3"/>
          <p:cNvSpPr>
            <a:spLocks noChangeArrowheads="1"/>
          </p:cNvSpPr>
          <p:nvPr/>
        </p:nvSpPr>
        <p:spPr bwMode="auto">
          <a:xfrm>
            <a:off x="2549576" y="2694593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矩形 225"/>
              <p:cNvSpPr/>
              <p:nvPr/>
            </p:nvSpPr>
            <p:spPr>
              <a:xfrm>
                <a:off x="2523300" y="2647265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6" name="矩形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00" y="2647265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1" t="-127" r="84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Oval 3"/>
          <p:cNvSpPr>
            <a:spLocks noChangeArrowheads="1"/>
          </p:cNvSpPr>
          <p:nvPr/>
        </p:nvSpPr>
        <p:spPr bwMode="auto">
          <a:xfrm>
            <a:off x="3784014" y="1988896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矩形 227"/>
              <p:cNvSpPr/>
              <p:nvPr/>
            </p:nvSpPr>
            <p:spPr>
              <a:xfrm>
                <a:off x="3767281" y="1935776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8" name="矩形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281" y="1935776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83" t="-64" r="28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Line 15"/>
          <p:cNvSpPr>
            <a:spLocks noChangeShapeType="1"/>
          </p:cNvSpPr>
          <p:nvPr/>
        </p:nvSpPr>
        <p:spPr bwMode="auto">
          <a:xfrm flipV="1">
            <a:off x="1592264" y="143677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0" name="Line 15"/>
          <p:cNvSpPr>
            <a:spLocks noChangeShapeType="1"/>
          </p:cNvSpPr>
          <p:nvPr/>
        </p:nvSpPr>
        <p:spPr bwMode="auto">
          <a:xfrm flipV="1">
            <a:off x="1577070" y="2927647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1" name="Line 15"/>
          <p:cNvSpPr>
            <a:spLocks noChangeShapeType="1"/>
          </p:cNvSpPr>
          <p:nvPr/>
        </p:nvSpPr>
        <p:spPr bwMode="auto">
          <a:xfrm>
            <a:off x="3012737" y="1427447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2" name="Line 15"/>
          <p:cNvSpPr>
            <a:spLocks noChangeShapeType="1"/>
          </p:cNvSpPr>
          <p:nvPr/>
        </p:nvSpPr>
        <p:spPr bwMode="auto">
          <a:xfrm flipV="1">
            <a:off x="2770209" y="1615391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3" name="Line 15"/>
          <p:cNvSpPr>
            <a:spLocks noChangeShapeType="1"/>
          </p:cNvSpPr>
          <p:nvPr/>
        </p:nvSpPr>
        <p:spPr bwMode="auto">
          <a:xfrm flipH="1">
            <a:off x="1334401" y="160414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4" name="Line 15"/>
          <p:cNvSpPr>
            <a:spLocks noChangeShapeType="1"/>
          </p:cNvSpPr>
          <p:nvPr/>
        </p:nvSpPr>
        <p:spPr bwMode="auto">
          <a:xfrm flipH="1">
            <a:off x="1474237" y="1575122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" name="Text Box 23"/>
          <p:cNvSpPr txBox="1">
            <a:spLocks noChangeArrowheads="1"/>
          </p:cNvSpPr>
          <p:nvPr/>
        </p:nvSpPr>
        <p:spPr bwMode="auto">
          <a:xfrm>
            <a:off x="1009029" y="199671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36" name="Text Box 23"/>
          <p:cNvSpPr txBox="1">
            <a:spLocks noChangeArrowheads="1"/>
          </p:cNvSpPr>
          <p:nvPr/>
        </p:nvSpPr>
        <p:spPr bwMode="auto">
          <a:xfrm>
            <a:off x="1785007" y="259235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37" name="Text Box 23"/>
          <p:cNvSpPr txBox="1">
            <a:spLocks noChangeArrowheads="1"/>
          </p:cNvSpPr>
          <p:nvPr/>
        </p:nvSpPr>
        <p:spPr bwMode="auto">
          <a:xfrm>
            <a:off x="1677684" y="200252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5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38" name="Text Box 23"/>
          <p:cNvSpPr txBox="1">
            <a:spLocks noChangeArrowheads="1"/>
          </p:cNvSpPr>
          <p:nvPr/>
        </p:nvSpPr>
        <p:spPr bwMode="auto">
          <a:xfrm>
            <a:off x="2840028" y="200696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39" name="Text Box 23"/>
          <p:cNvSpPr txBox="1">
            <a:spLocks noChangeArrowheads="1"/>
          </p:cNvSpPr>
          <p:nvPr/>
        </p:nvSpPr>
        <p:spPr bwMode="auto">
          <a:xfrm>
            <a:off x="3338156" y="140636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40" name="Text Box 23"/>
          <p:cNvSpPr txBox="1">
            <a:spLocks noChangeArrowheads="1"/>
          </p:cNvSpPr>
          <p:nvPr/>
        </p:nvSpPr>
        <p:spPr bwMode="auto">
          <a:xfrm>
            <a:off x="3341620" y="255019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矩形 240"/>
              <p:cNvSpPr/>
              <p:nvPr/>
            </p:nvSpPr>
            <p:spPr>
              <a:xfrm>
                <a:off x="1087325" y="1090089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41" name="矩形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25" y="1090089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7" t="-93" r="9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矩形 241"/>
              <p:cNvSpPr/>
              <p:nvPr/>
            </p:nvSpPr>
            <p:spPr>
              <a:xfrm>
                <a:off x="2524985" y="1090089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42" name="矩形 2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985" y="1090089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0" t="-93" r="9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Line 8"/>
          <p:cNvSpPr>
            <a:spLocks noChangeShapeType="1"/>
          </p:cNvSpPr>
          <p:nvPr/>
        </p:nvSpPr>
        <p:spPr bwMode="auto">
          <a:xfrm flipH="1">
            <a:off x="528131" y="1518158"/>
            <a:ext cx="630162" cy="5150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4" name="Text Box 23"/>
          <p:cNvSpPr txBox="1">
            <a:spLocks noChangeArrowheads="1"/>
          </p:cNvSpPr>
          <p:nvPr/>
        </p:nvSpPr>
        <p:spPr bwMode="auto">
          <a:xfrm>
            <a:off x="745926" y="1667907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45" name="Text Box 23"/>
          <p:cNvSpPr txBox="1">
            <a:spLocks noChangeArrowheads="1"/>
          </p:cNvSpPr>
          <p:nvPr/>
        </p:nvSpPr>
        <p:spPr bwMode="auto">
          <a:xfrm>
            <a:off x="1866785" y="140636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46" name="Line 15"/>
          <p:cNvSpPr>
            <a:spLocks noChangeShapeType="1"/>
          </p:cNvSpPr>
          <p:nvPr/>
        </p:nvSpPr>
        <p:spPr bwMode="auto">
          <a:xfrm flipH="1" flipV="1">
            <a:off x="1571302" y="1304306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7" name="Text Box 23"/>
          <p:cNvSpPr txBox="1">
            <a:spLocks noChangeArrowheads="1"/>
          </p:cNvSpPr>
          <p:nvPr/>
        </p:nvSpPr>
        <p:spPr bwMode="auto">
          <a:xfrm>
            <a:off x="1863225" y="99060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48" name="Text Box 23"/>
          <p:cNvSpPr txBox="1">
            <a:spLocks noChangeArrowheads="1"/>
          </p:cNvSpPr>
          <p:nvPr/>
        </p:nvSpPr>
        <p:spPr bwMode="auto">
          <a:xfrm>
            <a:off x="2016909" y="215557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49" name="Line 15"/>
          <p:cNvSpPr>
            <a:spLocks noChangeShapeType="1"/>
          </p:cNvSpPr>
          <p:nvPr/>
        </p:nvSpPr>
        <p:spPr bwMode="auto">
          <a:xfrm flipV="1">
            <a:off x="1532767" y="1610224"/>
            <a:ext cx="1194662" cy="11902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250" name="Line 15"/>
          <p:cNvSpPr>
            <a:spLocks noChangeShapeType="1"/>
          </p:cNvSpPr>
          <p:nvPr/>
        </p:nvSpPr>
        <p:spPr bwMode="auto">
          <a:xfrm flipH="1" flipV="1">
            <a:off x="1538253" y="301608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1" name="Text Box 23"/>
          <p:cNvSpPr txBox="1">
            <a:spLocks noChangeArrowheads="1"/>
          </p:cNvSpPr>
          <p:nvPr/>
        </p:nvSpPr>
        <p:spPr bwMode="auto">
          <a:xfrm>
            <a:off x="1793739" y="300335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52" name="Line 15"/>
          <p:cNvSpPr>
            <a:spLocks noChangeShapeType="1"/>
          </p:cNvSpPr>
          <p:nvPr/>
        </p:nvSpPr>
        <p:spPr bwMode="auto">
          <a:xfrm flipH="1">
            <a:off x="3023526" y="2397440"/>
            <a:ext cx="844597" cy="4616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253" name="Line 8"/>
          <p:cNvSpPr>
            <a:spLocks noChangeShapeType="1"/>
          </p:cNvSpPr>
          <p:nvPr/>
        </p:nvSpPr>
        <p:spPr bwMode="auto">
          <a:xfrm flipV="1">
            <a:off x="417967" y="1414462"/>
            <a:ext cx="710923" cy="55045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4" name="Line 8"/>
          <p:cNvSpPr>
            <a:spLocks noChangeShapeType="1"/>
          </p:cNvSpPr>
          <p:nvPr/>
        </p:nvSpPr>
        <p:spPr bwMode="auto">
          <a:xfrm>
            <a:off x="1327250" y="1599541"/>
            <a:ext cx="13004" cy="10837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5" name="Line 8"/>
          <p:cNvSpPr>
            <a:spLocks noChangeShapeType="1"/>
          </p:cNvSpPr>
          <p:nvPr/>
        </p:nvSpPr>
        <p:spPr bwMode="auto">
          <a:xfrm flipV="1">
            <a:off x="1518013" y="1616488"/>
            <a:ext cx="1214228" cy="117572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" name="Line 8"/>
          <p:cNvSpPr>
            <a:spLocks noChangeShapeType="1"/>
          </p:cNvSpPr>
          <p:nvPr/>
        </p:nvSpPr>
        <p:spPr bwMode="auto">
          <a:xfrm>
            <a:off x="3021986" y="1423306"/>
            <a:ext cx="844596" cy="62769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7" name="文本框 256"/>
              <p:cNvSpPr txBox="1"/>
              <p:nvPr/>
            </p:nvSpPr>
            <p:spPr>
              <a:xfrm>
                <a:off x="3116417" y="3426723"/>
                <a:ext cx="240027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57" name="文本框 2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417" y="3426723"/>
                <a:ext cx="2400272" cy="299249"/>
              </a:xfrm>
              <a:prstGeom prst="rect">
                <a:avLst/>
              </a:prstGeom>
              <a:blipFill rotWithShape="1">
                <a:blip r:embed="rId7"/>
                <a:stretch>
                  <a:fillRect l="-20" t="-88" r="-643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Oval 3"/>
              <p:cNvSpPr>
                <a:spLocks noChangeArrowheads="1"/>
              </p:cNvSpPr>
              <p:nvPr/>
            </p:nvSpPr>
            <p:spPr bwMode="auto">
              <a:xfrm>
                <a:off x="4544289" y="2014393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58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44289" y="2014393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70" t="-1574" r="-1368" b="-1414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9" name="Line 8"/>
          <p:cNvSpPr>
            <a:spLocks noChangeShapeType="1"/>
          </p:cNvSpPr>
          <p:nvPr/>
        </p:nvSpPr>
        <p:spPr bwMode="auto">
          <a:xfrm flipV="1">
            <a:off x="4790353" y="1450037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" name="Line 9"/>
          <p:cNvSpPr>
            <a:spLocks noChangeShapeType="1"/>
          </p:cNvSpPr>
          <p:nvPr/>
        </p:nvSpPr>
        <p:spPr bwMode="auto">
          <a:xfrm>
            <a:off x="4788764" y="2427937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1" name="Text Box 23"/>
          <p:cNvSpPr txBox="1">
            <a:spLocks noChangeArrowheads="1"/>
          </p:cNvSpPr>
          <p:nvPr/>
        </p:nvSpPr>
        <p:spPr bwMode="auto">
          <a:xfrm>
            <a:off x="4584424" y="1376769"/>
            <a:ext cx="672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62" name="Text Box 29"/>
          <p:cNvSpPr txBox="1">
            <a:spLocks noChangeArrowheads="1"/>
          </p:cNvSpPr>
          <p:nvPr/>
        </p:nvSpPr>
        <p:spPr bwMode="auto">
          <a:xfrm>
            <a:off x="4670373" y="2674439"/>
            <a:ext cx="717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63" name="Oval 3"/>
          <p:cNvSpPr>
            <a:spLocks noChangeArrowheads="1"/>
          </p:cNvSpPr>
          <p:nvPr/>
        </p:nvSpPr>
        <p:spPr bwMode="auto">
          <a:xfrm>
            <a:off x="5515665" y="119285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4" name="矩形 263"/>
              <p:cNvSpPr/>
              <p:nvPr/>
            </p:nvSpPr>
            <p:spPr>
              <a:xfrm>
                <a:off x="5489389" y="1145526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64" name="矩形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389" y="1145526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81" t="-135" r="2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Oval 3"/>
          <p:cNvSpPr>
            <a:spLocks noChangeArrowheads="1"/>
          </p:cNvSpPr>
          <p:nvPr/>
        </p:nvSpPr>
        <p:spPr bwMode="auto">
          <a:xfrm>
            <a:off x="5512439" y="2733719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矩形 265"/>
              <p:cNvSpPr/>
              <p:nvPr/>
            </p:nvSpPr>
            <p:spPr>
              <a:xfrm>
                <a:off x="5486163" y="2686391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66" name="矩形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163" y="2686391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71" t="-74" r="40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Oval 3"/>
          <p:cNvSpPr>
            <a:spLocks noChangeArrowheads="1"/>
          </p:cNvSpPr>
          <p:nvPr/>
        </p:nvSpPr>
        <p:spPr bwMode="auto">
          <a:xfrm>
            <a:off x="6967863" y="119285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矩形 267"/>
              <p:cNvSpPr/>
              <p:nvPr/>
            </p:nvSpPr>
            <p:spPr>
              <a:xfrm>
                <a:off x="6941587" y="1145526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68" name="矩形 2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587" y="1145526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2" t="-135" r="4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Oval 3"/>
          <p:cNvSpPr>
            <a:spLocks noChangeArrowheads="1"/>
          </p:cNvSpPr>
          <p:nvPr/>
        </p:nvSpPr>
        <p:spPr bwMode="auto">
          <a:xfrm>
            <a:off x="6950944" y="273372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矩形 269"/>
              <p:cNvSpPr/>
              <p:nvPr/>
            </p:nvSpPr>
            <p:spPr>
              <a:xfrm>
                <a:off x="6924668" y="2686392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70" name="矩形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68" y="2686392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15" t="-74" r="2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Oval 3"/>
          <p:cNvSpPr>
            <a:spLocks noChangeArrowheads="1"/>
          </p:cNvSpPr>
          <p:nvPr/>
        </p:nvSpPr>
        <p:spPr bwMode="auto">
          <a:xfrm>
            <a:off x="8194925" y="202223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矩形 271"/>
              <p:cNvSpPr/>
              <p:nvPr/>
            </p:nvSpPr>
            <p:spPr>
              <a:xfrm>
                <a:off x="8168649" y="1974903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72" name="矩形 2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9" y="1974903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" t="-11" r="6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Line 15"/>
          <p:cNvSpPr>
            <a:spLocks noChangeShapeType="1"/>
          </p:cNvSpPr>
          <p:nvPr/>
        </p:nvSpPr>
        <p:spPr bwMode="auto">
          <a:xfrm flipV="1">
            <a:off x="6000870" y="1414076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" name="Line 15"/>
          <p:cNvSpPr>
            <a:spLocks noChangeShapeType="1"/>
          </p:cNvSpPr>
          <p:nvPr/>
        </p:nvSpPr>
        <p:spPr bwMode="auto">
          <a:xfrm flipV="1">
            <a:off x="5978438" y="296677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5" name="Line 15"/>
          <p:cNvSpPr>
            <a:spLocks noChangeShapeType="1"/>
          </p:cNvSpPr>
          <p:nvPr/>
        </p:nvSpPr>
        <p:spPr bwMode="auto">
          <a:xfrm>
            <a:off x="7414105" y="1466574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" name="Line 15"/>
          <p:cNvSpPr>
            <a:spLocks noChangeShapeType="1"/>
          </p:cNvSpPr>
          <p:nvPr/>
        </p:nvSpPr>
        <p:spPr bwMode="auto">
          <a:xfrm flipV="1">
            <a:off x="7411684" y="2434666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7" name="Line 15"/>
          <p:cNvSpPr>
            <a:spLocks noChangeShapeType="1"/>
          </p:cNvSpPr>
          <p:nvPr/>
        </p:nvSpPr>
        <p:spPr bwMode="auto">
          <a:xfrm flipV="1">
            <a:off x="7171577" y="1654518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" name="Line 15"/>
          <p:cNvSpPr>
            <a:spLocks noChangeShapeType="1"/>
          </p:cNvSpPr>
          <p:nvPr/>
        </p:nvSpPr>
        <p:spPr bwMode="auto">
          <a:xfrm flipV="1">
            <a:off x="5735769" y="1643276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" name="Line 15"/>
          <p:cNvSpPr>
            <a:spLocks noChangeShapeType="1"/>
          </p:cNvSpPr>
          <p:nvPr/>
        </p:nvSpPr>
        <p:spPr bwMode="auto">
          <a:xfrm flipH="1">
            <a:off x="5863128" y="1613917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0" name="Text Box 23"/>
          <p:cNvSpPr txBox="1">
            <a:spLocks noChangeArrowheads="1"/>
          </p:cNvSpPr>
          <p:nvPr/>
        </p:nvSpPr>
        <p:spPr bwMode="auto">
          <a:xfrm>
            <a:off x="5238028" y="2025575"/>
            <a:ext cx="7122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1" name="Text Box 23"/>
          <p:cNvSpPr txBox="1">
            <a:spLocks noChangeArrowheads="1"/>
          </p:cNvSpPr>
          <p:nvPr/>
        </p:nvSpPr>
        <p:spPr bwMode="auto">
          <a:xfrm>
            <a:off x="6137475" y="2949690"/>
            <a:ext cx="78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2" name="Text Box 23"/>
          <p:cNvSpPr txBox="1">
            <a:spLocks noChangeArrowheads="1"/>
          </p:cNvSpPr>
          <p:nvPr/>
        </p:nvSpPr>
        <p:spPr bwMode="auto">
          <a:xfrm>
            <a:off x="6042170" y="1949544"/>
            <a:ext cx="6726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3" name="Text Box 23"/>
          <p:cNvSpPr txBox="1">
            <a:spLocks noChangeArrowheads="1"/>
          </p:cNvSpPr>
          <p:nvPr/>
        </p:nvSpPr>
        <p:spPr bwMode="auto">
          <a:xfrm>
            <a:off x="7241396" y="2046092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4" name="Text Box 23"/>
          <p:cNvSpPr txBox="1">
            <a:spLocks noChangeArrowheads="1"/>
          </p:cNvSpPr>
          <p:nvPr/>
        </p:nvSpPr>
        <p:spPr bwMode="auto">
          <a:xfrm>
            <a:off x="7780495" y="1369684"/>
            <a:ext cx="6929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5" name="Text Box 23"/>
          <p:cNvSpPr txBox="1">
            <a:spLocks noChangeArrowheads="1"/>
          </p:cNvSpPr>
          <p:nvPr/>
        </p:nvSpPr>
        <p:spPr bwMode="auto">
          <a:xfrm>
            <a:off x="7703528" y="2655570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6" name="Text Box 23"/>
          <p:cNvSpPr txBox="1">
            <a:spLocks noChangeArrowheads="1"/>
          </p:cNvSpPr>
          <p:nvPr/>
        </p:nvSpPr>
        <p:spPr bwMode="auto">
          <a:xfrm>
            <a:off x="6126076" y="1098600"/>
            <a:ext cx="624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7" name="Line 9"/>
          <p:cNvSpPr>
            <a:spLocks noChangeShapeType="1"/>
          </p:cNvSpPr>
          <p:nvPr/>
        </p:nvSpPr>
        <p:spPr bwMode="auto">
          <a:xfrm flipH="1" flipV="1">
            <a:off x="488227" y="2346296"/>
            <a:ext cx="626069" cy="4616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8" name="Text Box 23"/>
          <p:cNvSpPr txBox="1">
            <a:spLocks noChangeArrowheads="1"/>
          </p:cNvSpPr>
          <p:nvPr/>
        </p:nvSpPr>
        <p:spPr bwMode="auto">
          <a:xfrm>
            <a:off x="524493" y="2519791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89" name="Line 9"/>
          <p:cNvSpPr>
            <a:spLocks noChangeShapeType="1"/>
          </p:cNvSpPr>
          <p:nvPr/>
        </p:nvSpPr>
        <p:spPr bwMode="auto">
          <a:xfrm flipH="1" flipV="1">
            <a:off x="2947197" y="1499072"/>
            <a:ext cx="799285" cy="59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1" name="Text Box 23"/>
          <p:cNvSpPr txBox="1">
            <a:spLocks noChangeArrowheads="1"/>
          </p:cNvSpPr>
          <p:nvPr/>
        </p:nvSpPr>
        <p:spPr bwMode="auto">
          <a:xfrm>
            <a:off x="3077939" y="169199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3847555" y="5632853"/>
            <a:ext cx="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Oval 3"/>
              <p:cNvSpPr>
                <a:spLocks noChangeArrowheads="1"/>
              </p:cNvSpPr>
              <p:nvPr/>
            </p:nvSpPr>
            <p:spPr bwMode="auto">
              <a:xfrm>
                <a:off x="152400" y="4726294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93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726294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18" t="-1683" r="-1277" b="-1459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Line 8"/>
          <p:cNvSpPr>
            <a:spLocks noChangeShapeType="1"/>
          </p:cNvSpPr>
          <p:nvPr/>
        </p:nvSpPr>
        <p:spPr bwMode="auto">
          <a:xfrm flipV="1">
            <a:off x="400039" y="4161954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5" name="Line 9"/>
          <p:cNvSpPr>
            <a:spLocks noChangeShapeType="1"/>
          </p:cNvSpPr>
          <p:nvPr/>
        </p:nvSpPr>
        <p:spPr bwMode="auto">
          <a:xfrm>
            <a:off x="570510" y="5056892"/>
            <a:ext cx="615237" cy="4278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" name="Text Box 23"/>
          <p:cNvSpPr txBox="1">
            <a:spLocks noChangeArrowheads="1"/>
          </p:cNvSpPr>
          <p:nvPr/>
        </p:nvSpPr>
        <p:spPr bwMode="auto">
          <a:xfrm>
            <a:off x="443708" y="413512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97" name="Text Box 29"/>
          <p:cNvSpPr txBox="1">
            <a:spLocks noChangeArrowheads="1"/>
          </p:cNvSpPr>
          <p:nvPr/>
        </p:nvSpPr>
        <p:spPr bwMode="auto">
          <a:xfrm>
            <a:off x="764513" y="4936778"/>
            <a:ext cx="307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98" name="Oval 3"/>
          <p:cNvSpPr>
            <a:spLocks noChangeArrowheads="1"/>
          </p:cNvSpPr>
          <p:nvPr/>
        </p:nvSpPr>
        <p:spPr bwMode="auto">
          <a:xfrm>
            <a:off x="1123776" y="39047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99" name="Oval 3"/>
          <p:cNvSpPr>
            <a:spLocks noChangeArrowheads="1"/>
          </p:cNvSpPr>
          <p:nvPr/>
        </p:nvSpPr>
        <p:spPr bwMode="auto">
          <a:xfrm>
            <a:off x="1120550" y="544562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矩形 299"/>
              <p:cNvSpPr/>
              <p:nvPr/>
            </p:nvSpPr>
            <p:spPr>
              <a:xfrm>
                <a:off x="1094274" y="539829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0" name="矩形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74" y="5398292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0" t="-34" r="1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Oval 3"/>
          <p:cNvSpPr>
            <a:spLocks noChangeArrowheads="1"/>
          </p:cNvSpPr>
          <p:nvPr/>
        </p:nvSpPr>
        <p:spPr bwMode="auto">
          <a:xfrm>
            <a:off x="2575974" y="39047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302" name="Oval 3"/>
          <p:cNvSpPr>
            <a:spLocks noChangeArrowheads="1"/>
          </p:cNvSpPr>
          <p:nvPr/>
        </p:nvSpPr>
        <p:spPr bwMode="auto">
          <a:xfrm>
            <a:off x="2559055" y="544562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矩形 302"/>
              <p:cNvSpPr/>
              <p:nvPr/>
            </p:nvSpPr>
            <p:spPr>
              <a:xfrm>
                <a:off x="2532779" y="5398293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3" name="矩形 3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779" y="5398293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73" t="-34" r="76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3"/>
          <p:cNvSpPr>
            <a:spLocks noChangeArrowheads="1"/>
          </p:cNvSpPr>
          <p:nvPr/>
        </p:nvSpPr>
        <p:spPr bwMode="auto">
          <a:xfrm>
            <a:off x="3793493" y="473992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矩形 304"/>
              <p:cNvSpPr/>
              <p:nvPr/>
            </p:nvSpPr>
            <p:spPr>
              <a:xfrm>
                <a:off x="3776760" y="4686804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5" name="矩形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60" y="4686804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5" t="-109" r="20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6" name="Line 15"/>
          <p:cNvSpPr>
            <a:spLocks noChangeShapeType="1"/>
          </p:cNvSpPr>
          <p:nvPr/>
        </p:nvSpPr>
        <p:spPr bwMode="auto">
          <a:xfrm flipV="1">
            <a:off x="1601743" y="4187803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" name="Line 15"/>
          <p:cNvSpPr>
            <a:spLocks noChangeShapeType="1"/>
          </p:cNvSpPr>
          <p:nvPr/>
        </p:nvSpPr>
        <p:spPr bwMode="auto">
          <a:xfrm flipV="1">
            <a:off x="1586549" y="567867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" name="Line 15"/>
          <p:cNvSpPr>
            <a:spLocks noChangeShapeType="1"/>
          </p:cNvSpPr>
          <p:nvPr/>
        </p:nvSpPr>
        <p:spPr bwMode="auto">
          <a:xfrm>
            <a:off x="3022216" y="4178475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" name="Line 15"/>
          <p:cNvSpPr>
            <a:spLocks noChangeShapeType="1"/>
          </p:cNvSpPr>
          <p:nvPr/>
        </p:nvSpPr>
        <p:spPr bwMode="auto">
          <a:xfrm flipV="1">
            <a:off x="2779688" y="436641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" name="Line 15"/>
          <p:cNvSpPr>
            <a:spLocks noChangeShapeType="1"/>
          </p:cNvSpPr>
          <p:nvPr/>
        </p:nvSpPr>
        <p:spPr bwMode="auto">
          <a:xfrm flipH="1" flipV="1">
            <a:off x="1343880" y="4355177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" name="Line 15"/>
          <p:cNvSpPr>
            <a:spLocks noChangeShapeType="1"/>
          </p:cNvSpPr>
          <p:nvPr/>
        </p:nvSpPr>
        <p:spPr bwMode="auto">
          <a:xfrm flipH="1">
            <a:off x="1483716" y="4326150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" name="Text Box 23"/>
          <p:cNvSpPr txBox="1">
            <a:spLocks noChangeArrowheads="1"/>
          </p:cNvSpPr>
          <p:nvPr/>
        </p:nvSpPr>
        <p:spPr bwMode="auto">
          <a:xfrm>
            <a:off x="1018508" y="474773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3" name="Text Box 23"/>
          <p:cNvSpPr txBox="1">
            <a:spLocks noChangeArrowheads="1"/>
          </p:cNvSpPr>
          <p:nvPr/>
        </p:nvSpPr>
        <p:spPr bwMode="auto">
          <a:xfrm>
            <a:off x="1794486" y="534338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4" name="Text Box 23"/>
          <p:cNvSpPr txBox="1">
            <a:spLocks noChangeArrowheads="1"/>
          </p:cNvSpPr>
          <p:nvPr/>
        </p:nvSpPr>
        <p:spPr bwMode="auto">
          <a:xfrm>
            <a:off x="1687163" y="475355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5" name="Text Box 23"/>
          <p:cNvSpPr txBox="1">
            <a:spLocks noChangeArrowheads="1"/>
          </p:cNvSpPr>
          <p:nvPr/>
        </p:nvSpPr>
        <p:spPr bwMode="auto">
          <a:xfrm>
            <a:off x="2849507" y="47579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6" name="Text Box 23"/>
          <p:cNvSpPr txBox="1">
            <a:spLocks noChangeArrowheads="1"/>
          </p:cNvSpPr>
          <p:nvPr/>
        </p:nvSpPr>
        <p:spPr bwMode="auto">
          <a:xfrm>
            <a:off x="3347635" y="41573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7" name="Text Box 23"/>
          <p:cNvSpPr txBox="1">
            <a:spLocks noChangeArrowheads="1"/>
          </p:cNvSpPr>
          <p:nvPr/>
        </p:nvSpPr>
        <p:spPr bwMode="auto">
          <a:xfrm>
            <a:off x="3351099" y="530122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矩形 317"/>
              <p:cNvSpPr/>
              <p:nvPr/>
            </p:nvSpPr>
            <p:spPr>
              <a:xfrm>
                <a:off x="1096804" y="3841117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8" name="矩形 3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04" y="3841117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9" r="88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9" name="矩形 318"/>
              <p:cNvSpPr/>
              <p:nvPr/>
            </p:nvSpPr>
            <p:spPr>
              <a:xfrm>
                <a:off x="2534464" y="3841117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9" name="矩形 3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4" y="3841117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2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Line 8"/>
          <p:cNvSpPr>
            <a:spLocks noChangeShapeType="1"/>
          </p:cNvSpPr>
          <p:nvPr/>
        </p:nvSpPr>
        <p:spPr bwMode="auto">
          <a:xfrm flipH="1">
            <a:off x="537610" y="4269186"/>
            <a:ext cx="630162" cy="5150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1" name="Text Box 23"/>
          <p:cNvSpPr txBox="1">
            <a:spLocks noChangeArrowheads="1"/>
          </p:cNvSpPr>
          <p:nvPr/>
        </p:nvSpPr>
        <p:spPr bwMode="auto">
          <a:xfrm>
            <a:off x="755405" y="441893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2" name="Text Box 23"/>
          <p:cNvSpPr txBox="1">
            <a:spLocks noChangeArrowheads="1"/>
          </p:cNvSpPr>
          <p:nvPr/>
        </p:nvSpPr>
        <p:spPr bwMode="auto">
          <a:xfrm>
            <a:off x="1876264" y="41573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3" name="Line 15"/>
          <p:cNvSpPr>
            <a:spLocks noChangeShapeType="1"/>
          </p:cNvSpPr>
          <p:nvPr/>
        </p:nvSpPr>
        <p:spPr bwMode="auto">
          <a:xfrm flipH="1" flipV="1">
            <a:off x="1580781" y="405533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" name="Text Box 23"/>
          <p:cNvSpPr txBox="1">
            <a:spLocks noChangeArrowheads="1"/>
          </p:cNvSpPr>
          <p:nvPr/>
        </p:nvSpPr>
        <p:spPr bwMode="auto">
          <a:xfrm>
            <a:off x="1872704" y="374162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7" name="Line 15"/>
          <p:cNvSpPr>
            <a:spLocks noChangeShapeType="1"/>
          </p:cNvSpPr>
          <p:nvPr/>
        </p:nvSpPr>
        <p:spPr bwMode="auto">
          <a:xfrm flipH="1" flipV="1">
            <a:off x="1547732" y="576711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" name="Text Box 23"/>
          <p:cNvSpPr txBox="1">
            <a:spLocks noChangeArrowheads="1"/>
          </p:cNvSpPr>
          <p:nvPr/>
        </p:nvSpPr>
        <p:spPr bwMode="auto">
          <a:xfrm>
            <a:off x="1803218" y="575437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9" name="Line 15"/>
          <p:cNvSpPr>
            <a:spLocks noChangeShapeType="1"/>
          </p:cNvSpPr>
          <p:nvPr/>
        </p:nvSpPr>
        <p:spPr bwMode="auto">
          <a:xfrm flipH="1">
            <a:off x="3033005" y="5148468"/>
            <a:ext cx="844597" cy="4616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30" name="Line 8"/>
          <p:cNvSpPr>
            <a:spLocks noChangeShapeType="1"/>
          </p:cNvSpPr>
          <p:nvPr/>
        </p:nvSpPr>
        <p:spPr bwMode="auto">
          <a:xfrm>
            <a:off x="575825" y="5047208"/>
            <a:ext cx="608915" cy="450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" name="Line 8"/>
          <p:cNvSpPr>
            <a:spLocks noChangeShapeType="1"/>
          </p:cNvSpPr>
          <p:nvPr/>
        </p:nvSpPr>
        <p:spPr bwMode="auto">
          <a:xfrm>
            <a:off x="1568224" y="5678675"/>
            <a:ext cx="1001463" cy="200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2" name="Line 8"/>
          <p:cNvSpPr>
            <a:spLocks noChangeShapeType="1"/>
          </p:cNvSpPr>
          <p:nvPr/>
        </p:nvSpPr>
        <p:spPr bwMode="auto">
          <a:xfrm flipV="1">
            <a:off x="2774525" y="4319092"/>
            <a:ext cx="8411" cy="1079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3" name="Line 8"/>
          <p:cNvSpPr>
            <a:spLocks noChangeShapeType="1"/>
          </p:cNvSpPr>
          <p:nvPr/>
        </p:nvSpPr>
        <p:spPr bwMode="auto">
          <a:xfrm>
            <a:off x="3024647" y="4187564"/>
            <a:ext cx="844596" cy="62769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文本框 333"/>
              <p:cNvSpPr txBox="1"/>
              <p:nvPr/>
            </p:nvSpPr>
            <p:spPr>
              <a:xfrm>
                <a:off x="3125896" y="6177751"/>
                <a:ext cx="240027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34" name="文本框 3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96" y="6177751"/>
                <a:ext cx="2400272" cy="299249"/>
              </a:xfrm>
              <a:prstGeom prst="rect">
                <a:avLst/>
              </a:prstGeom>
              <a:blipFill rotWithShape="1">
                <a:blip r:embed="rId8"/>
                <a:stretch>
                  <a:fillRect l="-18" t="-157" r="-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Oval 3"/>
              <p:cNvSpPr>
                <a:spLocks noChangeArrowheads="1"/>
              </p:cNvSpPr>
              <p:nvPr/>
            </p:nvSpPr>
            <p:spPr bwMode="auto">
              <a:xfrm>
                <a:off x="4553768" y="4765421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35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3768" y="4765421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59" t="-1625" r="-1378" b="-15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Line 8"/>
          <p:cNvSpPr>
            <a:spLocks noChangeShapeType="1"/>
          </p:cNvSpPr>
          <p:nvPr/>
        </p:nvSpPr>
        <p:spPr bwMode="auto">
          <a:xfrm flipV="1">
            <a:off x="4799832" y="4201065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" name="Line 9"/>
          <p:cNvSpPr>
            <a:spLocks noChangeShapeType="1"/>
          </p:cNvSpPr>
          <p:nvPr/>
        </p:nvSpPr>
        <p:spPr bwMode="auto">
          <a:xfrm>
            <a:off x="4798243" y="5178965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" name="Text Box 23"/>
          <p:cNvSpPr txBox="1">
            <a:spLocks noChangeArrowheads="1"/>
          </p:cNvSpPr>
          <p:nvPr/>
        </p:nvSpPr>
        <p:spPr bwMode="auto">
          <a:xfrm>
            <a:off x="4593903" y="4127797"/>
            <a:ext cx="672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39" name="Text Box 29"/>
          <p:cNvSpPr txBox="1">
            <a:spLocks noChangeArrowheads="1"/>
          </p:cNvSpPr>
          <p:nvPr/>
        </p:nvSpPr>
        <p:spPr bwMode="auto">
          <a:xfrm>
            <a:off x="4679852" y="5425467"/>
            <a:ext cx="717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11/</a:t>
            </a:r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40" name="Oval 3"/>
          <p:cNvSpPr>
            <a:spLocks noChangeArrowheads="1"/>
          </p:cNvSpPr>
          <p:nvPr/>
        </p:nvSpPr>
        <p:spPr bwMode="auto">
          <a:xfrm>
            <a:off x="5525144" y="39438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矩形 340"/>
              <p:cNvSpPr/>
              <p:nvPr/>
            </p:nvSpPr>
            <p:spPr>
              <a:xfrm>
                <a:off x="5498868" y="3896554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1" name="矩形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68" y="3896554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73" t="-42" r="18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Oval 3"/>
          <p:cNvSpPr>
            <a:spLocks noChangeArrowheads="1"/>
          </p:cNvSpPr>
          <p:nvPr/>
        </p:nvSpPr>
        <p:spPr bwMode="auto">
          <a:xfrm>
            <a:off x="5521918" y="5484747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矩形 342"/>
              <p:cNvSpPr/>
              <p:nvPr/>
            </p:nvSpPr>
            <p:spPr>
              <a:xfrm>
                <a:off x="5495642" y="5437419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3" name="矩形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642" y="5437419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63" t="-119" r="32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Oval 3"/>
          <p:cNvSpPr>
            <a:spLocks noChangeArrowheads="1"/>
          </p:cNvSpPr>
          <p:nvPr/>
        </p:nvSpPr>
        <p:spPr bwMode="auto">
          <a:xfrm>
            <a:off x="6977342" y="39438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矩形 344"/>
              <p:cNvSpPr/>
              <p:nvPr/>
            </p:nvSpPr>
            <p:spPr>
              <a:xfrm>
                <a:off x="6951066" y="3896554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5" name="矩形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66" y="3896554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64" t="-42" r="33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" name="Oval 3"/>
          <p:cNvSpPr>
            <a:spLocks noChangeArrowheads="1"/>
          </p:cNvSpPr>
          <p:nvPr/>
        </p:nvSpPr>
        <p:spPr bwMode="auto">
          <a:xfrm>
            <a:off x="6960423" y="5484748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7" name="矩形 346"/>
              <p:cNvSpPr/>
              <p:nvPr/>
            </p:nvSpPr>
            <p:spPr>
              <a:xfrm>
                <a:off x="6934147" y="5437420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7" name="矩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47" y="5437420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06" t="-119" r="110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" name="Oval 3"/>
          <p:cNvSpPr>
            <a:spLocks noChangeArrowheads="1"/>
          </p:cNvSpPr>
          <p:nvPr/>
        </p:nvSpPr>
        <p:spPr bwMode="auto">
          <a:xfrm>
            <a:off x="8204404" y="4773259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矩形 348"/>
              <p:cNvSpPr/>
              <p:nvPr/>
            </p:nvSpPr>
            <p:spPr>
              <a:xfrm>
                <a:off x="8178128" y="4725931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9" name="矩形 3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128" y="4725931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08" t="-57" r="53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Line 15"/>
          <p:cNvSpPr>
            <a:spLocks noChangeShapeType="1"/>
          </p:cNvSpPr>
          <p:nvPr/>
        </p:nvSpPr>
        <p:spPr bwMode="auto">
          <a:xfrm flipV="1">
            <a:off x="6010349" y="416510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" name="Line 15"/>
          <p:cNvSpPr>
            <a:spLocks noChangeShapeType="1"/>
          </p:cNvSpPr>
          <p:nvPr/>
        </p:nvSpPr>
        <p:spPr bwMode="auto">
          <a:xfrm flipV="1">
            <a:off x="5987917" y="571780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" name="Line 15"/>
          <p:cNvSpPr>
            <a:spLocks noChangeShapeType="1"/>
          </p:cNvSpPr>
          <p:nvPr/>
        </p:nvSpPr>
        <p:spPr bwMode="auto">
          <a:xfrm>
            <a:off x="7423584" y="4217602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" name="Line 15"/>
          <p:cNvSpPr>
            <a:spLocks noChangeShapeType="1"/>
          </p:cNvSpPr>
          <p:nvPr/>
        </p:nvSpPr>
        <p:spPr bwMode="auto">
          <a:xfrm flipV="1">
            <a:off x="7421163" y="5185694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" name="Line 15"/>
          <p:cNvSpPr>
            <a:spLocks noChangeShapeType="1"/>
          </p:cNvSpPr>
          <p:nvPr/>
        </p:nvSpPr>
        <p:spPr bwMode="auto">
          <a:xfrm flipV="1">
            <a:off x="7181056" y="4405546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" name="Line 15"/>
          <p:cNvSpPr>
            <a:spLocks noChangeShapeType="1"/>
          </p:cNvSpPr>
          <p:nvPr/>
        </p:nvSpPr>
        <p:spPr bwMode="auto">
          <a:xfrm flipV="1">
            <a:off x="5745248" y="4394304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" name="Line 15"/>
          <p:cNvSpPr>
            <a:spLocks noChangeShapeType="1"/>
          </p:cNvSpPr>
          <p:nvPr/>
        </p:nvSpPr>
        <p:spPr bwMode="auto">
          <a:xfrm flipH="1">
            <a:off x="5872607" y="4364945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7" name="Text Box 23"/>
          <p:cNvSpPr txBox="1">
            <a:spLocks noChangeArrowheads="1"/>
          </p:cNvSpPr>
          <p:nvPr/>
        </p:nvSpPr>
        <p:spPr bwMode="auto">
          <a:xfrm>
            <a:off x="5328369" y="4776603"/>
            <a:ext cx="6314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58" name="Text Box 23"/>
          <p:cNvSpPr txBox="1">
            <a:spLocks noChangeArrowheads="1"/>
          </p:cNvSpPr>
          <p:nvPr/>
        </p:nvSpPr>
        <p:spPr bwMode="auto">
          <a:xfrm>
            <a:off x="6146954" y="5700718"/>
            <a:ext cx="78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11/</a:t>
            </a:r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59" name="Text Box 23"/>
          <p:cNvSpPr txBox="1">
            <a:spLocks noChangeArrowheads="1"/>
          </p:cNvSpPr>
          <p:nvPr/>
        </p:nvSpPr>
        <p:spPr bwMode="auto">
          <a:xfrm>
            <a:off x="5985787" y="4700572"/>
            <a:ext cx="7385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0" name="Text Box 23"/>
          <p:cNvSpPr txBox="1">
            <a:spLocks noChangeArrowheads="1"/>
          </p:cNvSpPr>
          <p:nvPr/>
        </p:nvSpPr>
        <p:spPr bwMode="auto">
          <a:xfrm>
            <a:off x="7250875" y="4797120"/>
            <a:ext cx="723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7/</a:t>
            </a:r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1" name="Text Box 23"/>
          <p:cNvSpPr txBox="1">
            <a:spLocks noChangeArrowheads="1"/>
          </p:cNvSpPr>
          <p:nvPr/>
        </p:nvSpPr>
        <p:spPr bwMode="auto">
          <a:xfrm>
            <a:off x="7789974" y="4120712"/>
            <a:ext cx="9093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15/</a:t>
            </a:r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2" name="Text Box 23"/>
          <p:cNvSpPr txBox="1">
            <a:spLocks noChangeArrowheads="1"/>
          </p:cNvSpPr>
          <p:nvPr/>
        </p:nvSpPr>
        <p:spPr bwMode="auto">
          <a:xfrm>
            <a:off x="7713007" y="540659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3" name="Text Box 23"/>
          <p:cNvSpPr txBox="1">
            <a:spLocks noChangeArrowheads="1"/>
          </p:cNvSpPr>
          <p:nvPr/>
        </p:nvSpPr>
        <p:spPr bwMode="auto">
          <a:xfrm>
            <a:off x="6135555" y="3849628"/>
            <a:ext cx="624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8/</a:t>
            </a: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4" name="Line 9"/>
          <p:cNvSpPr>
            <a:spLocks noChangeShapeType="1"/>
          </p:cNvSpPr>
          <p:nvPr/>
        </p:nvSpPr>
        <p:spPr bwMode="auto">
          <a:xfrm flipH="1" flipV="1">
            <a:off x="497706" y="5097324"/>
            <a:ext cx="626069" cy="4616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5" name="Text Box 23"/>
          <p:cNvSpPr txBox="1">
            <a:spLocks noChangeArrowheads="1"/>
          </p:cNvSpPr>
          <p:nvPr/>
        </p:nvSpPr>
        <p:spPr bwMode="auto">
          <a:xfrm>
            <a:off x="533972" y="527081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6" name="Line 9"/>
          <p:cNvSpPr>
            <a:spLocks noChangeShapeType="1"/>
          </p:cNvSpPr>
          <p:nvPr/>
        </p:nvSpPr>
        <p:spPr bwMode="auto">
          <a:xfrm flipH="1" flipV="1">
            <a:off x="2956676" y="4250100"/>
            <a:ext cx="799285" cy="59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7" name="Text Box 23"/>
          <p:cNvSpPr txBox="1">
            <a:spLocks noChangeArrowheads="1"/>
          </p:cNvSpPr>
          <p:nvPr/>
        </p:nvSpPr>
        <p:spPr bwMode="auto">
          <a:xfrm>
            <a:off x="3087418" y="444302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8" name="Rectangle 2"/>
          <p:cNvSpPr>
            <a:spLocks noGrp="1"/>
          </p:cNvSpPr>
          <p:nvPr/>
        </p:nvSpPr>
        <p:spPr>
          <a:xfrm>
            <a:off x="114300" y="530119"/>
            <a:ext cx="4158959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余图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9" name="Rectangle 2"/>
          <p:cNvSpPr>
            <a:spLocks noGrp="1"/>
          </p:cNvSpPr>
          <p:nvPr/>
        </p:nvSpPr>
        <p:spPr>
          <a:xfrm>
            <a:off x="4114800" y="504825"/>
            <a:ext cx="49434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/>
      <p:bldP spid="258" grpId="0" animBg="1"/>
      <p:bldP spid="259" grpId="0" animBg="1"/>
      <p:bldP spid="260" grpId="0" animBg="1"/>
      <p:bldP spid="261" grpId="0"/>
      <p:bldP spid="262" grpId="0"/>
      <p:bldP spid="263" grpId="0" animBg="1"/>
      <p:bldP spid="264" grpId="0"/>
      <p:bldP spid="265" grpId="0" animBg="1"/>
      <p:bldP spid="266" grpId="0"/>
      <p:bldP spid="267" grpId="0" animBg="1"/>
      <p:bldP spid="268" grpId="0"/>
      <p:bldP spid="269" grpId="0" animBg="1"/>
      <p:bldP spid="270" grpId="0"/>
      <p:bldP spid="271" grpId="0" animBg="1"/>
      <p:bldP spid="272" grpId="0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93" grpId="0" animBg="1"/>
      <p:bldP spid="294" grpId="0" animBg="1"/>
      <p:bldP spid="295" grpId="0" animBg="1"/>
      <p:bldP spid="296" grpId="0"/>
      <p:bldP spid="297" grpId="0"/>
      <p:bldP spid="298" grpId="0" animBg="1"/>
      <p:bldP spid="299" grpId="0" animBg="1"/>
      <p:bldP spid="300" grpId="0"/>
      <p:bldP spid="301" grpId="0" animBg="1"/>
      <p:bldP spid="302" grpId="0" animBg="1"/>
      <p:bldP spid="303" grpId="0"/>
      <p:bldP spid="304" grpId="0" animBg="1"/>
      <p:bldP spid="305" grpId="0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 animBg="1"/>
      <p:bldP spid="321" grpId="0"/>
      <p:bldP spid="322" grpId="0"/>
      <p:bldP spid="323" grpId="0" animBg="1"/>
      <p:bldP spid="324" grpId="0"/>
      <p:bldP spid="327" grpId="0" animBg="1"/>
      <p:bldP spid="328" grpId="0"/>
      <p:bldP spid="329" grpId="0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/>
      <p:bldP spid="335" grpId="0" animBg="1"/>
      <p:bldP spid="336" grpId="0" animBg="1"/>
      <p:bldP spid="337" grpId="0" animBg="1"/>
      <p:bldP spid="338" grpId="0"/>
      <p:bldP spid="339" grpId="0"/>
      <p:bldP spid="340" grpId="0" animBg="1"/>
      <p:bldP spid="341" grpId="0"/>
      <p:bldP spid="342" grpId="0" animBg="1"/>
      <p:bldP spid="343" grpId="0"/>
      <p:bldP spid="344" grpId="0" animBg="1"/>
      <p:bldP spid="345" grpId="0"/>
      <p:bldP spid="346" grpId="0" animBg="1"/>
      <p:bldP spid="347" grpId="0"/>
      <p:bldP spid="348" grpId="0" animBg="1"/>
      <p:bldP spid="349" grpId="0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/>
      <p:bldP spid="358" grpId="0"/>
      <p:bldP spid="359" grpId="0"/>
      <p:bldP spid="360" grpId="0"/>
      <p:bldP spid="361" grpId="0"/>
      <p:bldP spid="362" grpId="0"/>
      <p:bldP spid="363" grpId="0"/>
      <p:bldP spid="364" grpId="0" animBg="1"/>
      <p:bldP spid="365" grpId="0"/>
      <p:bldP spid="366" grpId="0" animBg="1"/>
      <p:bldP spid="36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/>
          </p:cNvSpPr>
          <p:nvPr/>
        </p:nvSpPr>
        <p:spPr>
          <a:xfrm>
            <a:off x="85725" y="0"/>
            <a:ext cx="89439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2" name="文本框 291"/>
          <p:cNvSpPr txBox="1"/>
          <p:nvPr/>
        </p:nvSpPr>
        <p:spPr>
          <a:xfrm>
            <a:off x="3847555" y="2889653"/>
            <a:ext cx="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Oval 3"/>
              <p:cNvSpPr>
                <a:spLocks noChangeArrowheads="1"/>
              </p:cNvSpPr>
              <p:nvPr/>
            </p:nvSpPr>
            <p:spPr bwMode="auto">
              <a:xfrm>
                <a:off x="152400" y="1983094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93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983094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18" t="-1683" r="-1277" b="-1459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Line 8"/>
          <p:cNvSpPr>
            <a:spLocks noChangeShapeType="1"/>
          </p:cNvSpPr>
          <p:nvPr/>
        </p:nvSpPr>
        <p:spPr bwMode="auto">
          <a:xfrm flipV="1">
            <a:off x="400039" y="1418754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5" name="Line 9"/>
          <p:cNvSpPr>
            <a:spLocks noChangeShapeType="1"/>
          </p:cNvSpPr>
          <p:nvPr/>
        </p:nvSpPr>
        <p:spPr bwMode="auto">
          <a:xfrm>
            <a:off x="570510" y="2313692"/>
            <a:ext cx="615237" cy="4278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" name="Text Box 23"/>
          <p:cNvSpPr txBox="1">
            <a:spLocks noChangeArrowheads="1"/>
          </p:cNvSpPr>
          <p:nvPr/>
        </p:nvSpPr>
        <p:spPr bwMode="auto">
          <a:xfrm>
            <a:off x="443708" y="139192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97" name="Text Box 29"/>
          <p:cNvSpPr txBox="1">
            <a:spLocks noChangeArrowheads="1"/>
          </p:cNvSpPr>
          <p:nvPr/>
        </p:nvSpPr>
        <p:spPr bwMode="auto">
          <a:xfrm>
            <a:off x="764513" y="2193578"/>
            <a:ext cx="307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98" name="Oval 3"/>
          <p:cNvSpPr>
            <a:spLocks noChangeArrowheads="1"/>
          </p:cNvSpPr>
          <p:nvPr/>
        </p:nvSpPr>
        <p:spPr bwMode="auto">
          <a:xfrm>
            <a:off x="1123776" y="11615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99" name="Oval 3"/>
          <p:cNvSpPr>
            <a:spLocks noChangeArrowheads="1"/>
          </p:cNvSpPr>
          <p:nvPr/>
        </p:nvSpPr>
        <p:spPr bwMode="auto">
          <a:xfrm>
            <a:off x="1120550" y="270242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矩形 299"/>
              <p:cNvSpPr/>
              <p:nvPr/>
            </p:nvSpPr>
            <p:spPr>
              <a:xfrm>
                <a:off x="1094274" y="2655092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0" name="矩形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74" y="2655092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0" t="-34" r="11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Oval 3"/>
          <p:cNvSpPr>
            <a:spLocks noChangeArrowheads="1"/>
          </p:cNvSpPr>
          <p:nvPr/>
        </p:nvSpPr>
        <p:spPr bwMode="auto">
          <a:xfrm>
            <a:off x="2575974" y="1161555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302" name="Oval 3"/>
          <p:cNvSpPr>
            <a:spLocks noChangeArrowheads="1"/>
          </p:cNvSpPr>
          <p:nvPr/>
        </p:nvSpPr>
        <p:spPr bwMode="auto">
          <a:xfrm>
            <a:off x="2559055" y="2702421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矩形 302"/>
              <p:cNvSpPr/>
              <p:nvPr/>
            </p:nvSpPr>
            <p:spPr>
              <a:xfrm>
                <a:off x="2532779" y="2655093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3" name="矩形 3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779" y="2655093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73" t="-34" r="76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3"/>
          <p:cNvSpPr>
            <a:spLocks noChangeArrowheads="1"/>
          </p:cNvSpPr>
          <p:nvPr/>
        </p:nvSpPr>
        <p:spPr bwMode="auto">
          <a:xfrm>
            <a:off x="3793493" y="199672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矩形 304"/>
              <p:cNvSpPr/>
              <p:nvPr/>
            </p:nvSpPr>
            <p:spPr>
              <a:xfrm>
                <a:off x="3776760" y="1943604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05" name="矩形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760" y="1943604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75" t="-109" r="20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6" name="Line 15"/>
          <p:cNvSpPr>
            <a:spLocks noChangeShapeType="1"/>
          </p:cNvSpPr>
          <p:nvPr/>
        </p:nvSpPr>
        <p:spPr bwMode="auto">
          <a:xfrm flipV="1">
            <a:off x="1601743" y="1444603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" name="Line 15"/>
          <p:cNvSpPr>
            <a:spLocks noChangeShapeType="1"/>
          </p:cNvSpPr>
          <p:nvPr/>
        </p:nvSpPr>
        <p:spPr bwMode="auto">
          <a:xfrm flipV="1">
            <a:off x="1586549" y="2935475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" name="Line 15"/>
          <p:cNvSpPr>
            <a:spLocks noChangeShapeType="1"/>
          </p:cNvSpPr>
          <p:nvPr/>
        </p:nvSpPr>
        <p:spPr bwMode="auto">
          <a:xfrm>
            <a:off x="3022216" y="1435275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" name="Line 15"/>
          <p:cNvSpPr>
            <a:spLocks noChangeShapeType="1"/>
          </p:cNvSpPr>
          <p:nvPr/>
        </p:nvSpPr>
        <p:spPr bwMode="auto">
          <a:xfrm flipH="1">
            <a:off x="2779688" y="1623219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" name="Line 15"/>
          <p:cNvSpPr>
            <a:spLocks noChangeShapeType="1"/>
          </p:cNvSpPr>
          <p:nvPr/>
        </p:nvSpPr>
        <p:spPr bwMode="auto">
          <a:xfrm flipH="1" flipV="1">
            <a:off x="1343880" y="1611977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" name="Line 15"/>
          <p:cNvSpPr>
            <a:spLocks noChangeShapeType="1"/>
          </p:cNvSpPr>
          <p:nvPr/>
        </p:nvSpPr>
        <p:spPr bwMode="auto">
          <a:xfrm flipH="1">
            <a:off x="1483716" y="1582950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2" name="Text Box 23"/>
          <p:cNvSpPr txBox="1">
            <a:spLocks noChangeArrowheads="1"/>
          </p:cNvSpPr>
          <p:nvPr/>
        </p:nvSpPr>
        <p:spPr bwMode="auto">
          <a:xfrm>
            <a:off x="1018508" y="200453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3" name="Text Box 23"/>
          <p:cNvSpPr txBox="1">
            <a:spLocks noChangeArrowheads="1"/>
          </p:cNvSpPr>
          <p:nvPr/>
        </p:nvSpPr>
        <p:spPr bwMode="auto">
          <a:xfrm>
            <a:off x="1794486" y="260018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4" name="Text Box 23"/>
          <p:cNvSpPr txBox="1">
            <a:spLocks noChangeArrowheads="1"/>
          </p:cNvSpPr>
          <p:nvPr/>
        </p:nvSpPr>
        <p:spPr bwMode="auto">
          <a:xfrm>
            <a:off x="1687163" y="201035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5" name="Text Box 23"/>
          <p:cNvSpPr txBox="1">
            <a:spLocks noChangeArrowheads="1"/>
          </p:cNvSpPr>
          <p:nvPr/>
        </p:nvSpPr>
        <p:spPr bwMode="auto">
          <a:xfrm>
            <a:off x="2849507" y="20147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6" name="Text Box 23"/>
          <p:cNvSpPr txBox="1">
            <a:spLocks noChangeArrowheads="1"/>
          </p:cNvSpPr>
          <p:nvPr/>
        </p:nvSpPr>
        <p:spPr bwMode="auto">
          <a:xfrm>
            <a:off x="3347635" y="14141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5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17" name="Text Box 23"/>
          <p:cNvSpPr txBox="1">
            <a:spLocks noChangeArrowheads="1"/>
          </p:cNvSpPr>
          <p:nvPr/>
        </p:nvSpPr>
        <p:spPr bwMode="auto">
          <a:xfrm>
            <a:off x="3351099" y="255802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8" name="矩形 317"/>
              <p:cNvSpPr/>
              <p:nvPr/>
            </p:nvSpPr>
            <p:spPr>
              <a:xfrm>
                <a:off x="1096804" y="1097917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8" name="矩形 3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04" y="1097917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9" r="88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9" name="矩形 318"/>
              <p:cNvSpPr/>
              <p:nvPr/>
            </p:nvSpPr>
            <p:spPr>
              <a:xfrm>
                <a:off x="2534464" y="1097917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9" name="矩形 3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4" y="1097917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2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Line 8"/>
          <p:cNvSpPr>
            <a:spLocks noChangeShapeType="1"/>
          </p:cNvSpPr>
          <p:nvPr/>
        </p:nvSpPr>
        <p:spPr bwMode="auto">
          <a:xfrm flipH="1">
            <a:off x="537610" y="1525986"/>
            <a:ext cx="630162" cy="5150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1" name="Text Box 23"/>
          <p:cNvSpPr txBox="1">
            <a:spLocks noChangeArrowheads="1"/>
          </p:cNvSpPr>
          <p:nvPr/>
        </p:nvSpPr>
        <p:spPr bwMode="auto">
          <a:xfrm>
            <a:off x="755405" y="1675735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2" name="Text Box 23"/>
          <p:cNvSpPr txBox="1">
            <a:spLocks noChangeArrowheads="1"/>
          </p:cNvSpPr>
          <p:nvPr/>
        </p:nvSpPr>
        <p:spPr bwMode="auto">
          <a:xfrm>
            <a:off x="1876264" y="141419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3" name="Line 15"/>
          <p:cNvSpPr>
            <a:spLocks noChangeShapeType="1"/>
          </p:cNvSpPr>
          <p:nvPr/>
        </p:nvSpPr>
        <p:spPr bwMode="auto">
          <a:xfrm flipH="1" flipV="1">
            <a:off x="1580781" y="131213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4" name="Text Box 23"/>
          <p:cNvSpPr txBox="1">
            <a:spLocks noChangeArrowheads="1"/>
          </p:cNvSpPr>
          <p:nvPr/>
        </p:nvSpPr>
        <p:spPr bwMode="auto">
          <a:xfrm>
            <a:off x="1872704" y="99842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8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7" name="Line 15"/>
          <p:cNvSpPr>
            <a:spLocks noChangeShapeType="1"/>
          </p:cNvSpPr>
          <p:nvPr/>
        </p:nvSpPr>
        <p:spPr bwMode="auto">
          <a:xfrm flipH="1" flipV="1">
            <a:off x="1547732" y="302391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" name="Text Box 23"/>
          <p:cNvSpPr txBox="1">
            <a:spLocks noChangeArrowheads="1"/>
          </p:cNvSpPr>
          <p:nvPr/>
        </p:nvSpPr>
        <p:spPr bwMode="auto">
          <a:xfrm>
            <a:off x="1803218" y="301117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11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29" name="Line 15"/>
          <p:cNvSpPr>
            <a:spLocks noChangeShapeType="1"/>
          </p:cNvSpPr>
          <p:nvPr/>
        </p:nvSpPr>
        <p:spPr bwMode="auto">
          <a:xfrm flipH="1">
            <a:off x="3033005" y="2405268"/>
            <a:ext cx="844597" cy="4616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30" name="Line 8"/>
          <p:cNvSpPr>
            <a:spLocks noChangeShapeType="1"/>
          </p:cNvSpPr>
          <p:nvPr/>
        </p:nvSpPr>
        <p:spPr bwMode="auto">
          <a:xfrm flipV="1">
            <a:off x="417172" y="1405164"/>
            <a:ext cx="721214" cy="55897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1" name="Line 8"/>
          <p:cNvSpPr>
            <a:spLocks noChangeShapeType="1"/>
          </p:cNvSpPr>
          <p:nvPr/>
        </p:nvSpPr>
        <p:spPr bwMode="auto">
          <a:xfrm>
            <a:off x="1589353" y="1437828"/>
            <a:ext cx="1001463" cy="200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3" name="Line 8"/>
          <p:cNvSpPr>
            <a:spLocks noChangeShapeType="1"/>
          </p:cNvSpPr>
          <p:nvPr/>
        </p:nvSpPr>
        <p:spPr bwMode="auto">
          <a:xfrm>
            <a:off x="3024647" y="1444364"/>
            <a:ext cx="844596" cy="62769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文本框 333"/>
              <p:cNvSpPr txBox="1"/>
              <p:nvPr/>
            </p:nvSpPr>
            <p:spPr>
              <a:xfrm>
                <a:off x="3125896" y="3434551"/>
                <a:ext cx="2095702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34" name="文本框 3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96" y="3434551"/>
                <a:ext cx="2095702" cy="299249"/>
              </a:xfrm>
              <a:prstGeom prst="rect">
                <a:avLst/>
              </a:prstGeom>
              <a:blipFill rotWithShape="1">
                <a:blip r:embed="rId7"/>
                <a:stretch>
                  <a:fillRect l="-20" t="-157" r="-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Oval 3"/>
              <p:cNvSpPr>
                <a:spLocks noChangeArrowheads="1"/>
              </p:cNvSpPr>
              <p:nvPr/>
            </p:nvSpPr>
            <p:spPr bwMode="auto">
              <a:xfrm>
                <a:off x="4553768" y="2022221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35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3768" y="2022221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59" t="-1625" r="-1378" b="-1517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Line 8"/>
          <p:cNvSpPr>
            <a:spLocks noChangeShapeType="1"/>
          </p:cNvSpPr>
          <p:nvPr/>
        </p:nvSpPr>
        <p:spPr bwMode="auto">
          <a:xfrm flipV="1">
            <a:off x="4799832" y="1457865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" name="Line 9"/>
          <p:cNvSpPr>
            <a:spLocks noChangeShapeType="1"/>
          </p:cNvSpPr>
          <p:nvPr/>
        </p:nvSpPr>
        <p:spPr bwMode="auto">
          <a:xfrm>
            <a:off x="4798243" y="2435765"/>
            <a:ext cx="728666" cy="538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" name="Text Box 23"/>
          <p:cNvSpPr txBox="1">
            <a:spLocks noChangeArrowheads="1"/>
          </p:cNvSpPr>
          <p:nvPr/>
        </p:nvSpPr>
        <p:spPr bwMode="auto">
          <a:xfrm>
            <a:off x="4474414" y="1384597"/>
            <a:ext cx="7922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12/</a:t>
            </a:r>
            <a:r>
              <a:rPr lang="en-US" altLang="zh-CN" sz="1800" dirty="0">
                <a:ea typeface="宋体" panose="02010600030101010101" pitchFamily="2" charset="-122"/>
              </a:rPr>
              <a:t>16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39" name="Text Box 29"/>
          <p:cNvSpPr txBox="1">
            <a:spLocks noChangeArrowheads="1"/>
          </p:cNvSpPr>
          <p:nvPr/>
        </p:nvSpPr>
        <p:spPr bwMode="auto">
          <a:xfrm>
            <a:off x="4679852" y="2682267"/>
            <a:ext cx="717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11/</a:t>
            </a:r>
            <a:r>
              <a:rPr lang="en-US" altLang="zh-CN" sz="1800" dirty="0">
                <a:ea typeface="宋体" panose="02010600030101010101" pitchFamily="2" charset="-122"/>
              </a:rPr>
              <a:t>13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40" name="Oval 3"/>
          <p:cNvSpPr>
            <a:spLocks noChangeArrowheads="1"/>
          </p:cNvSpPr>
          <p:nvPr/>
        </p:nvSpPr>
        <p:spPr bwMode="auto">
          <a:xfrm>
            <a:off x="5525144" y="12006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1" name="矩形 340"/>
              <p:cNvSpPr/>
              <p:nvPr/>
            </p:nvSpPr>
            <p:spPr>
              <a:xfrm>
                <a:off x="5498868" y="1153354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1" name="矩形 3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68" y="1153354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73" t="-42" r="18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2" name="Oval 3"/>
          <p:cNvSpPr>
            <a:spLocks noChangeArrowheads="1"/>
          </p:cNvSpPr>
          <p:nvPr/>
        </p:nvSpPr>
        <p:spPr bwMode="auto">
          <a:xfrm>
            <a:off x="5521918" y="2741547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矩形 342"/>
              <p:cNvSpPr/>
              <p:nvPr/>
            </p:nvSpPr>
            <p:spPr>
              <a:xfrm>
                <a:off x="5495642" y="2694219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3" name="矩形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642" y="2694219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63" t="-119" r="32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Oval 3"/>
          <p:cNvSpPr>
            <a:spLocks noChangeArrowheads="1"/>
          </p:cNvSpPr>
          <p:nvPr/>
        </p:nvSpPr>
        <p:spPr bwMode="auto">
          <a:xfrm>
            <a:off x="6977342" y="1200682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矩形 344"/>
              <p:cNvSpPr/>
              <p:nvPr/>
            </p:nvSpPr>
            <p:spPr>
              <a:xfrm>
                <a:off x="6951066" y="1153354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5" name="矩形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66" y="1153354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64" t="-42" r="33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6" name="Oval 3"/>
          <p:cNvSpPr>
            <a:spLocks noChangeArrowheads="1"/>
          </p:cNvSpPr>
          <p:nvPr/>
        </p:nvSpPr>
        <p:spPr bwMode="auto">
          <a:xfrm>
            <a:off x="6960423" y="2741548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7" name="矩形 346"/>
              <p:cNvSpPr/>
              <p:nvPr/>
            </p:nvSpPr>
            <p:spPr>
              <a:xfrm>
                <a:off x="6934147" y="2694220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7" name="矩形 3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47" y="2694220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06" t="-119" r="110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" name="Oval 3"/>
          <p:cNvSpPr>
            <a:spLocks noChangeArrowheads="1"/>
          </p:cNvSpPr>
          <p:nvPr/>
        </p:nvSpPr>
        <p:spPr bwMode="auto">
          <a:xfrm>
            <a:off x="8204404" y="2030059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矩形 348"/>
              <p:cNvSpPr/>
              <p:nvPr/>
            </p:nvSpPr>
            <p:spPr>
              <a:xfrm>
                <a:off x="8178128" y="1982731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9" name="矩形 3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128" y="1982731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08" t="-57" r="53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Line 15"/>
          <p:cNvSpPr>
            <a:spLocks noChangeShapeType="1"/>
          </p:cNvSpPr>
          <p:nvPr/>
        </p:nvSpPr>
        <p:spPr bwMode="auto">
          <a:xfrm flipV="1">
            <a:off x="6010349" y="142190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1" name="Line 15"/>
          <p:cNvSpPr>
            <a:spLocks noChangeShapeType="1"/>
          </p:cNvSpPr>
          <p:nvPr/>
        </p:nvSpPr>
        <p:spPr bwMode="auto">
          <a:xfrm flipV="1">
            <a:off x="5987917" y="2974602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2" name="Line 15"/>
          <p:cNvSpPr>
            <a:spLocks noChangeShapeType="1"/>
          </p:cNvSpPr>
          <p:nvPr/>
        </p:nvSpPr>
        <p:spPr bwMode="auto">
          <a:xfrm>
            <a:off x="7423584" y="1474402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3" name="Line 15"/>
          <p:cNvSpPr>
            <a:spLocks noChangeShapeType="1"/>
          </p:cNvSpPr>
          <p:nvPr/>
        </p:nvSpPr>
        <p:spPr bwMode="auto">
          <a:xfrm flipV="1">
            <a:off x="7421163" y="2442494"/>
            <a:ext cx="867769" cy="53883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4" name="Line 15"/>
          <p:cNvSpPr>
            <a:spLocks noChangeShapeType="1"/>
          </p:cNvSpPr>
          <p:nvPr/>
        </p:nvSpPr>
        <p:spPr bwMode="auto">
          <a:xfrm flipV="1">
            <a:off x="7181056" y="1662346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5" name="Line 15"/>
          <p:cNvSpPr>
            <a:spLocks noChangeShapeType="1"/>
          </p:cNvSpPr>
          <p:nvPr/>
        </p:nvSpPr>
        <p:spPr bwMode="auto">
          <a:xfrm flipV="1">
            <a:off x="5745248" y="1651104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6" name="Line 15"/>
          <p:cNvSpPr>
            <a:spLocks noChangeShapeType="1"/>
          </p:cNvSpPr>
          <p:nvPr/>
        </p:nvSpPr>
        <p:spPr bwMode="auto">
          <a:xfrm flipH="1">
            <a:off x="5872607" y="1621745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7" name="Text Box 23"/>
          <p:cNvSpPr txBox="1">
            <a:spLocks noChangeArrowheads="1"/>
          </p:cNvSpPr>
          <p:nvPr/>
        </p:nvSpPr>
        <p:spPr bwMode="auto">
          <a:xfrm>
            <a:off x="5345551" y="2033403"/>
            <a:ext cx="6142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58" name="Text Box 23"/>
          <p:cNvSpPr txBox="1">
            <a:spLocks noChangeArrowheads="1"/>
          </p:cNvSpPr>
          <p:nvPr/>
        </p:nvSpPr>
        <p:spPr bwMode="auto">
          <a:xfrm>
            <a:off x="6146954" y="2957518"/>
            <a:ext cx="783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11/</a:t>
            </a:r>
            <a:r>
              <a:rPr lang="en-US" altLang="zh-CN" sz="1800" dirty="0">
                <a:ea typeface="宋体" panose="02010600030101010101" pitchFamily="2" charset="-122"/>
              </a:rPr>
              <a:t>14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59" name="Text Box 23"/>
          <p:cNvSpPr txBox="1">
            <a:spLocks noChangeArrowheads="1"/>
          </p:cNvSpPr>
          <p:nvPr/>
        </p:nvSpPr>
        <p:spPr bwMode="auto">
          <a:xfrm>
            <a:off x="5985787" y="1957372"/>
            <a:ext cx="717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0/</a:t>
            </a:r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0" name="Text Box 23"/>
          <p:cNvSpPr txBox="1">
            <a:spLocks noChangeArrowheads="1"/>
          </p:cNvSpPr>
          <p:nvPr/>
        </p:nvSpPr>
        <p:spPr bwMode="auto">
          <a:xfrm>
            <a:off x="7250875" y="2053920"/>
            <a:ext cx="723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7/</a:t>
            </a:r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1" name="Text Box 23"/>
          <p:cNvSpPr txBox="1">
            <a:spLocks noChangeArrowheads="1"/>
          </p:cNvSpPr>
          <p:nvPr/>
        </p:nvSpPr>
        <p:spPr bwMode="auto">
          <a:xfrm>
            <a:off x="7789974" y="1377512"/>
            <a:ext cx="9093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19/</a:t>
            </a:r>
            <a:r>
              <a:rPr lang="en-US" altLang="zh-CN" sz="1800" dirty="0">
                <a:ea typeface="宋体" panose="02010600030101010101" pitchFamily="2" charset="-122"/>
              </a:rPr>
              <a:t>20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2" name="Text Box 23"/>
          <p:cNvSpPr txBox="1">
            <a:spLocks noChangeArrowheads="1"/>
          </p:cNvSpPr>
          <p:nvPr/>
        </p:nvSpPr>
        <p:spPr bwMode="auto">
          <a:xfrm>
            <a:off x="7713007" y="266339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4/</a:t>
            </a:r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3" name="Text Box 23"/>
          <p:cNvSpPr txBox="1">
            <a:spLocks noChangeArrowheads="1"/>
          </p:cNvSpPr>
          <p:nvPr/>
        </p:nvSpPr>
        <p:spPr bwMode="auto">
          <a:xfrm>
            <a:off x="6077924" y="1106428"/>
            <a:ext cx="752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b="1" dirty="0">
                <a:solidFill>
                  <a:schemeClr val="accent2"/>
                </a:solidFill>
                <a:ea typeface="宋体" panose="02010600030101010101" pitchFamily="2" charset="-122"/>
              </a:rPr>
              <a:t>12/</a:t>
            </a:r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4" name="Line 9"/>
          <p:cNvSpPr>
            <a:spLocks noChangeShapeType="1"/>
          </p:cNvSpPr>
          <p:nvPr/>
        </p:nvSpPr>
        <p:spPr bwMode="auto">
          <a:xfrm flipH="1" flipV="1">
            <a:off x="497706" y="2354124"/>
            <a:ext cx="626069" cy="4616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5" name="Text Box 23"/>
          <p:cNvSpPr txBox="1">
            <a:spLocks noChangeArrowheads="1"/>
          </p:cNvSpPr>
          <p:nvPr/>
        </p:nvSpPr>
        <p:spPr bwMode="auto">
          <a:xfrm>
            <a:off x="533972" y="2527619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11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6" name="Line 9"/>
          <p:cNvSpPr>
            <a:spLocks noChangeShapeType="1"/>
          </p:cNvSpPr>
          <p:nvPr/>
        </p:nvSpPr>
        <p:spPr bwMode="auto">
          <a:xfrm flipH="1" flipV="1">
            <a:off x="2956676" y="1506900"/>
            <a:ext cx="799285" cy="59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7" name="Text Box 23"/>
          <p:cNvSpPr txBox="1">
            <a:spLocks noChangeArrowheads="1"/>
          </p:cNvSpPr>
          <p:nvPr/>
        </p:nvSpPr>
        <p:spPr bwMode="auto">
          <a:xfrm>
            <a:off x="3087418" y="1699826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15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3847555" y="5833742"/>
            <a:ext cx="72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Oval 3"/>
              <p:cNvSpPr>
                <a:spLocks noChangeArrowheads="1"/>
              </p:cNvSpPr>
              <p:nvPr/>
            </p:nvSpPr>
            <p:spPr bwMode="auto">
              <a:xfrm>
                <a:off x="152400" y="4927183"/>
                <a:ext cx="447674" cy="414337"/>
              </a:xfrm>
              <a:prstGeom prst="ellipse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𝑠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07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927183"/>
                <a:ext cx="447674" cy="414337"/>
              </a:xfrm>
              <a:prstGeom prst="ellipse">
                <a:avLst/>
              </a:prstGeom>
              <a:blipFill rotWithShape="1">
                <a:blip r:embed="rId1"/>
                <a:stretch>
                  <a:fillRect l="-1418" t="-1585" r="-1277" b="-1403"/>
                </a:stretch>
              </a:blip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Line 8"/>
          <p:cNvSpPr>
            <a:spLocks noChangeShapeType="1"/>
          </p:cNvSpPr>
          <p:nvPr/>
        </p:nvSpPr>
        <p:spPr bwMode="auto">
          <a:xfrm flipV="1">
            <a:off x="400039" y="4362843"/>
            <a:ext cx="728666" cy="57219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" name="Line 9"/>
          <p:cNvSpPr>
            <a:spLocks noChangeShapeType="1"/>
          </p:cNvSpPr>
          <p:nvPr/>
        </p:nvSpPr>
        <p:spPr bwMode="auto">
          <a:xfrm>
            <a:off x="570510" y="5257781"/>
            <a:ext cx="615237" cy="4278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Text Box 23"/>
          <p:cNvSpPr txBox="1">
            <a:spLocks noChangeArrowheads="1"/>
          </p:cNvSpPr>
          <p:nvPr/>
        </p:nvSpPr>
        <p:spPr bwMode="auto">
          <a:xfrm>
            <a:off x="443708" y="433601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11" name="Text Box 29"/>
          <p:cNvSpPr txBox="1">
            <a:spLocks noChangeArrowheads="1"/>
          </p:cNvSpPr>
          <p:nvPr/>
        </p:nvSpPr>
        <p:spPr bwMode="auto">
          <a:xfrm>
            <a:off x="764513" y="5137667"/>
            <a:ext cx="307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212" name="Oval 3"/>
          <p:cNvSpPr>
            <a:spLocks noChangeArrowheads="1"/>
          </p:cNvSpPr>
          <p:nvPr/>
        </p:nvSpPr>
        <p:spPr bwMode="auto">
          <a:xfrm>
            <a:off x="1123776" y="410564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13" name="Oval 3"/>
          <p:cNvSpPr>
            <a:spLocks noChangeArrowheads="1"/>
          </p:cNvSpPr>
          <p:nvPr/>
        </p:nvSpPr>
        <p:spPr bwMode="auto">
          <a:xfrm>
            <a:off x="1120550" y="5646509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矩形 213"/>
              <p:cNvSpPr/>
              <p:nvPr/>
            </p:nvSpPr>
            <p:spPr>
              <a:xfrm>
                <a:off x="1094274" y="5599181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14" name="矩形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74" y="5599181"/>
                <a:ext cx="55989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0" t="-84" r="113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Oval 3"/>
          <p:cNvSpPr>
            <a:spLocks noChangeArrowheads="1"/>
          </p:cNvSpPr>
          <p:nvPr/>
        </p:nvSpPr>
        <p:spPr bwMode="auto">
          <a:xfrm>
            <a:off x="2575974" y="4105644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16" name="Oval 3"/>
          <p:cNvSpPr>
            <a:spLocks noChangeArrowheads="1"/>
          </p:cNvSpPr>
          <p:nvPr/>
        </p:nvSpPr>
        <p:spPr bwMode="auto">
          <a:xfrm>
            <a:off x="2559055" y="5646510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矩形 216"/>
              <p:cNvSpPr/>
              <p:nvPr/>
            </p:nvSpPr>
            <p:spPr>
              <a:xfrm>
                <a:off x="2532779" y="5599182"/>
                <a:ext cx="5467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17" name="矩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779" y="5599182"/>
                <a:ext cx="54675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73" t="-84" r="76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Oval 3"/>
          <p:cNvSpPr>
            <a:spLocks noChangeArrowheads="1"/>
          </p:cNvSpPr>
          <p:nvPr/>
        </p:nvSpPr>
        <p:spPr bwMode="auto">
          <a:xfrm>
            <a:off x="3793493" y="4940813"/>
            <a:ext cx="447674" cy="414337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zh-CN" dirty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220" name="Line 15"/>
          <p:cNvSpPr>
            <a:spLocks noChangeShapeType="1"/>
          </p:cNvSpPr>
          <p:nvPr/>
        </p:nvSpPr>
        <p:spPr bwMode="auto">
          <a:xfrm flipV="1">
            <a:off x="1586549" y="5879564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1" name="Line 15"/>
          <p:cNvSpPr>
            <a:spLocks noChangeShapeType="1"/>
          </p:cNvSpPr>
          <p:nvPr/>
        </p:nvSpPr>
        <p:spPr bwMode="auto">
          <a:xfrm>
            <a:off x="3022216" y="4379364"/>
            <a:ext cx="829492" cy="62769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2" name="Line 15"/>
          <p:cNvSpPr>
            <a:spLocks noChangeShapeType="1"/>
          </p:cNvSpPr>
          <p:nvPr/>
        </p:nvSpPr>
        <p:spPr bwMode="auto">
          <a:xfrm flipH="1">
            <a:off x="2779688" y="4567308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0" name="Line 15"/>
          <p:cNvSpPr>
            <a:spLocks noChangeShapeType="1"/>
          </p:cNvSpPr>
          <p:nvPr/>
        </p:nvSpPr>
        <p:spPr bwMode="auto">
          <a:xfrm flipH="1" flipV="1">
            <a:off x="1343880" y="4556066"/>
            <a:ext cx="12727" cy="106012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5" name="Line 15"/>
          <p:cNvSpPr>
            <a:spLocks noChangeShapeType="1"/>
          </p:cNvSpPr>
          <p:nvPr/>
        </p:nvSpPr>
        <p:spPr bwMode="auto">
          <a:xfrm flipH="1">
            <a:off x="1483716" y="4527039"/>
            <a:ext cx="1161518" cy="11597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6" name="Text Box 23"/>
          <p:cNvSpPr txBox="1">
            <a:spLocks noChangeArrowheads="1"/>
          </p:cNvSpPr>
          <p:nvPr/>
        </p:nvSpPr>
        <p:spPr bwMode="auto">
          <a:xfrm>
            <a:off x="1018508" y="4948627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8" name="Text Box 23"/>
          <p:cNvSpPr txBox="1">
            <a:spLocks noChangeArrowheads="1"/>
          </p:cNvSpPr>
          <p:nvPr/>
        </p:nvSpPr>
        <p:spPr bwMode="auto">
          <a:xfrm>
            <a:off x="1794486" y="554427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3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69" name="Text Box 23"/>
          <p:cNvSpPr txBox="1">
            <a:spLocks noChangeArrowheads="1"/>
          </p:cNvSpPr>
          <p:nvPr/>
        </p:nvSpPr>
        <p:spPr bwMode="auto">
          <a:xfrm>
            <a:off x="1687163" y="495444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70" name="Text Box 23"/>
          <p:cNvSpPr txBox="1">
            <a:spLocks noChangeArrowheads="1"/>
          </p:cNvSpPr>
          <p:nvPr/>
        </p:nvSpPr>
        <p:spPr bwMode="auto">
          <a:xfrm>
            <a:off x="2849507" y="4958882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7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71" name="Text Box 23"/>
          <p:cNvSpPr txBox="1">
            <a:spLocks noChangeArrowheads="1"/>
          </p:cNvSpPr>
          <p:nvPr/>
        </p:nvSpPr>
        <p:spPr bwMode="auto">
          <a:xfrm>
            <a:off x="3347635" y="4358282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72" name="Text Box 23"/>
          <p:cNvSpPr txBox="1">
            <a:spLocks noChangeArrowheads="1"/>
          </p:cNvSpPr>
          <p:nvPr/>
        </p:nvSpPr>
        <p:spPr bwMode="auto">
          <a:xfrm>
            <a:off x="3351099" y="5502113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4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3" name="矩形 372"/>
              <p:cNvSpPr/>
              <p:nvPr/>
            </p:nvSpPr>
            <p:spPr>
              <a:xfrm>
                <a:off x="1096804" y="4042006"/>
                <a:ext cx="552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3" name="矩形 3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804" y="4042006"/>
                <a:ext cx="55278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9" t="-50" r="88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矩形 373"/>
              <p:cNvSpPr/>
              <p:nvPr/>
            </p:nvSpPr>
            <p:spPr>
              <a:xfrm>
                <a:off x="2534464" y="4042006"/>
                <a:ext cx="559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4" name="矩形 3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464" y="4042006"/>
                <a:ext cx="55989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32" t="-50" r="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5" name="Line 8"/>
          <p:cNvSpPr>
            <a:spLocks noChangeShapeType="1"/>
          </p:cNvSpPr>
          <p:nvPr/>
        </p:nvSpPr>
        <p:spPr bwMode="auto">
          <a:xfrm flipH="1">
            <a:off x="537610" y="4470075"/>
            <a:ext cx="630162" cy="5150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6" name="Text Box 23"/>
          <p:cNvSpPr txBox="1">
            <a:spLocks noChangeArrowheads="1"/>
          </p:cNvSpPr>
          <p:nvPr/>
        </p:nvSpPr>
        <p:spPr bwMode="auto">
          <a:xfrm>
            <a:off x="755405" y="4619824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78" name="Line 15"/>
          <p:cNvSpPr>
            <a:spLocks noChangeShapeType="1"/>
          </p:cNvSpPr>
          <p:nvPr/>
        </p:nvSpPr>
        <p:spPr bwMode="auto">
          <a:xfrm flipH="1" flipV="1">
            <a:off x="1580781" y="4256223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" name="Text Box 23"/>
          <p:cNvSpPr txBox="1">
            <a:spLocks noChangeArrowheads="1"/>
          </p:cNvSpPr>
          <p:nvPr/>
        </p:nvSpPr>
        <p:spPr bwMode="auto">
          <a:xfrm>
            <a:off x="1872704" y="3942517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12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80" name="Line 15"/>
          <p:cNvSpPr>
            <a:spLocks noChangeShapeType="1"/>
          </p:cNvSpPr>
          <p:nvPr/>
        </p:nvSpPr>
        <p:spPr bwMode="auto">
          <a:xfrm flipH="1" flipV="1">
            <a:off x="1547732" y="5968001"/>
            <a:ext cx="957312" cy="672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1" name="Text Box 23"/>
          <p:cNvSpPr txBox="1">
            <a:spLocks noChangeArrowheads="1"/>
          </p:cNvSpPr>
          <p:nvPr/>
        </p:nvSpPr>
        <p:spPr bwMode="auto">
          <a:xfrm>
            <a:off x="1803218" y="595526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11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82" name="Line 15"/>
          <p:cNvSpPr>
            <a:spLocks noChangeShapeType="1"/>
          </p:cNvSpPr>
          <p:nvPr/>
        </p:nvSpPr>
        <p:spPr bwMode="auto">
          <a:xfrm flipH="1">
            <a:off x="3033005" y="5349357"/>
            <a:ext cx="844597" cy="46166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386" name="Line 9"/>
          <p:cNvSpPr>
            <a:spLocks noChangeShapeType="1"/>
          </p:cNvSpPr>
          <p:nvPr/>
        </p:nvSpPr>
        <p:spPr bwMode="auto">
          <a:xfrm flipH="1" flipV="1">
            <a:off x="497706" y="5298213"/>
            <a:ext cx="626069" cy="4616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7" name="Text Box 23"/>
          <p:cNvSpPr txBox="1">
            <a:spLocks noChangeArrowheads="1"/>
          </p:cNvSpPr>
          <p:nvPr/>
        </p:nvSpPr>
        <p:spPr bwMode="auto">
          <a:xfrm>
            <a:off x="533972" y="547170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11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388" name="Line 9"/>
          <p:cNvSpPr>
            <a:spLocks noChangeShapeType="1"/>
          </p:cNvSpPr>
          <p:nvPr/>
        </p:nvSpPr>
        <p:spPr bwMode="auto">
          <a:xfrm flipH="1" flipV="1">
            <a:off x="2956676" y="4450989"/>
            <a:ext cx="799285" cy="595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" name="Text Box 23"/>
          <p:cNvSpPr txBox="1">
            <a:spLocks noChangeArrowheads="1"/>
          </p:cNvSpPr>
          <p:nvPr/>
        </p:nvSpPr>
        <p:spPr bwMode="auto">
          <a:xfrm>
            <a:off x="3028621" y="4736068"/>
            <a:ext cx="5527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1800" dirty="0">
                <a:ea typeface="宋体" panose="02010600030101010101" pitchFamily="2" charset="-122"/>
              </a:rPr>
              <a:t>19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矩形 390"/>
              <p:cNvSpPr/>
              <p:nvPr/>
            </p:nvSpPr>
            <p:spPr>
              <a:xfrm>
                <a:off x="3733800" y="4876800"/>
                <a:ext cx="5527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𝑡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91" name="矩形 3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876800"/>
                <a:ext cx="552780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60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495642" y="4336018"/>
                <a:ext cx="3419758" cy="83099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没有增广路径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最大流是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12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+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11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23</m:t>
                    </m:r>
                  </m:oMath>
                </a14:m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642" y="4336018"/>
                <a:ext cx="3419758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0" t="-2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2" name="Rectangle 2"/>
          <p:cNvSpPr>
            <a:spLocks noGrp="1"/>
          </p:cNvSpPr>
          <p:nvPr/>
        </p:nvSpPr>
        <p:spPr>
          <a:xfrm>
            <a:off x="114300" y="530119"/>
            <a:ext cx="4158959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余图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3" name="Rectangle 2"/>
          <p:cNvSpPr>
            <a:spLocks noGrp="1"/>
          </p:cNvSpPr>
          <p:nvPr/>
        </p:nvSpPr>
        <p:spPr>
          <a:xfrm>
            <a:off x="4114800" y="504825"/>
            <a:ext cx="49434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330" grpId="0" animBg="1"/>
      <p:bldP spid="331" grpId="0" animBg="1"/>
      <p:bldP spid="333" grpId="0" animBg="1"/>
      <p:bldP spid="334" grpId="0"/>
      <p:bldP spid="335" grpId="0" animBg="1"/>
      <p:bldP spid="336" grpId="0" animBg="1"/>
      <p:bldP spid="337" grpId="0" animBg="1"/>
      <p:bldP spid="338" grpId="0"/>
      <p:bldP spid="339" grpId="0"/>
      <p:bldP spid="340" grpId="0" animBg="1"/>
      <p:bldP spid="341" grpId="0"/>
      <p:bldP spid="342" grpId="0" animBg="1"/>
      <p:bldP spid="343" grpId="0"/>
      <p:bldP spid="344" grpId="0" animBg="1"/>
      <p:bldP spid="345" grpId="0"/>
      <p:bldP spid="346" grpId="0" animBg="1"/>
      <p:bldP spid="347" grpId="0"/>
      <p:bldP spid="348" grpId="0" animBg="1"/>
      <p:bldP spid="349" grpId="0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/>
      <p:bldP spid="358" grpId="0"/>
      <p:bldP spid="359" grpId="0"/>
      <p:bldP spid="360" grpId="0"/>
      <p:bldP spid="361" grpId="0"/>
      <p:bldP spid="362" grpId="0"/>
      <p:bldP spid="363" grpId="0"/>
      <p:bldP spid="206" grpId="0"/>
      <p:bldP spid="207" grpId="0" animBg="1"/>
      <p:bldP spid="208" grpId="0" animBg="1"/>
      <p:bldP spid="209" grpId="0" animBg="1"/>
      <p:bldP spid="210" grpId="0"/>
      <p:bldP spid="211" grpId="0"/>
      <p:bldP spid="212" grpId="0" animBg="1"/>
      <p:bldP spid="213" grpId="0" animBg="1"/>
      <p:bldP spid="214" grpId="0"/>
      <p:bldP spid="215" grpId="0" animBg="1"/>
      <p:bldP spid="216" grpId="0" animBg="1"/>
      <p:bldP spid="217" grpId="0"/>
      <p:bldP spid="218" grpId="0" animBg="1"/>
      <p:bldP spid="220" grpId="0" animBg="1"/>
      <p:bldP spid="221" grpId="0" animBg="1"/>
      <p:bldP spid="222" grpId="0" animBg="1"/>
      <p:bldP spid="290" grpId="0" animBg="1"/>
      <p:bldP spid="325" grpId="0" animBg="1"/>
      <p:bldP spid="326" grpId="0"/>
      <p:bldP spid="368" grpId="0"/>
      <p:bldP spid="369" grpId="0"/>
      <p:bldP spid="370" grpId="0"/>
      <p:bldP spid="371" grpId="0"/>
      <p:bldP spid="372" grpId="0"/>
      <p:bldP spid="373" grpId="0"/>
      <p:bldP spid="374" grpId="0"/>
      <p:bldP spid="375" grpId="0" animBg="1"/>
      <p:bldP spid="376" grpId="0"/>
      <p:bldP spid="378" grpId="0" animBg="1"/>
      <p:bldP spid="379" grpId="0"/>
      <p:bldP spid="380" grpId="0" animBg="1"/>
      <p:bldP spid="381" grpId="0"/>
      <p:bldP spid="382" grpId="0" animBg="1"/>
      <p:bldP spid="386" grpId="0" animBg="1"/>
      <p:bldP spid="387" grpId="0"/>
      <p:bldP spid="388" grpId="0" animBg="1"/>
      <p:bldP spid="389" grpId="0"/>
      <p:bldP spid="391" grpId="0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9"/>
          <p:cNvGrpSpPr/>
          <p:nvPr/>
        </p:nvGrpSpPr>
        <p:grpSpPr>
          <a:xfrm>
            <a:off x="-1587" y="24130"/>
            <a:ext cx="9145587" cy="6891338"/>
            <a:chOff x="-1588" y="-12700"/>
            <a:chExt cx="9146151" cy="6891734"/>
          </a:xfrm>
        </p:grpSpPr>
        <p:sp>
          <p:nvSpPr>
            <p:cNvPr id="2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2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588" y="322143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69898"/>
            <a:ext cx="4533265" cy="193294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4533314" y="769313"/>
            <a:ext cx="4523740" cy="201866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-4763" y="2675218"/>
            <a:ext cx="4542790" cy="194246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4614228" y="2704743"/>
            <a:ext cx="4523740" cy="204724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-32744" y="4915535"/>
            <a:ext cx="4599940" cy="194246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4662087" y="4820346"/>
            <a:ext cx="4495165" cy="2056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73893" y="230270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271215" y="435187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323374" y="6264813"/>
            <a:ext cx="497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sp>
        <p:nvSpPr>
          <p:cNvPr id="41987" name="Rectangle 2"/>
          <p:cNvSpPr>
            <a:spLocks noGrp="1"/>
          </p:cNvSpPr>
          <p:nvPr/>
        </p:nvSpPr>
        <p:spPr>
          <a:xfrm>
            <a:off x="85725" y="0"/>
            <a:ext cx="89439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Rectangle 2"/>
          <p:cNvSpPr>
            <a:spLocks noGrp="1"/>
          </p:cNvSpPr>
          <p:nvPr/>
        </p:nvSpPr>
        <p:spPr>
          <a:xfrm>
            <a:off x="-1701800" y="282575"/>
            <a:ext cx="8382000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余图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/>
          </p:cNvSpPr>
          <p:nvPr/>
        </p:nvSpPr>
        <p:spPr>
          <a:xfrm>
            <a:off x="2927350" y="257175"/>
            <a:ext cx="8382000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3"/>
          <p:cNvSpPr>
            <a:spLocks noGrp="1"/>
          </p:cNvSpPr>
          <p:nvPr>
            <p:ph idx="1"/>
          </p:nvPr>
        </p:nvSpPr>
        <p:spPr>
          <a:xfrm>
            <a:off x="457201" y="1072409"/>
            <a:ext cx="8382000" cy="4032992"/>
          </a:xfrm>
          <a:ln w="25400">
            <a:solidFill>
              <a:schemeClr val="accent1"/>
            </a:solidFill>
          </a:ln>
        </p:spPr>
        <p:txBody>
          <a:bodyPr vert="horz" wrap="square" lIns="92075" tIns="46038" rIns="92075" bIns="46038" anchor="t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如果图中包含负圈，某些最短路径可能不存在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(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为什么？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):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93900" y="2958465"/>
            <a:ext cx="5410200" cy="1936750"/>
            <a:chOff x="2520" y="5590"/>
            <a:chExt cx="8520" cy="3050"/>
          </a:xfrm>
        </p:grpSpPr>
        <p:sp>
          <p:nvSpPr>
            <p:cNvPr id="8197" name="Oval 4"/>
            <p:cNvSpPr/>
            <p:nvPr/>
          </p:nvSpPr>
          <p:spPr>
            <a:xfrm>
              <a:off x="2520" y="780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8" name="Oval 5"/>
            <p:cNvSpPr/>
            <p:nvPr/>
          </p:nvSpPr>
          <p:spPr>
            <a:xfrm>
              <a:off x="4440" y="780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99" name="Oval 6"/>
            <p:cNvSpPr/>
            <p:nvPr/>
          </p:nvSpPr>
          <p:spPr>
            <a:xfrm>
              <a:off x="6360" y="780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0" name="Oval 7"/>
            <p:cNvSpPr/>
            <p:nvPr/>
          </p:nvSpPr>
          <p:spPr>
            <a:xfrm>
              <a:off x="8280" y="780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1" name="Oval 8"/>
            <p:cNvSpPr/>
            <p:nvPr/>
          </p:nvSpPr>
          <p:spPr>
            <a:xfrm>
              <a:off x="10200" y="780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2" name="Oval 9"/>
            <p:cNvSpPr/>
            <p:nvPr/>
          </p:nvSpPr>
          <p:spPr>
            <a:xfrm>
              <a:off x="8280" y="5760"/>
              <a:ext cx="840" cy="84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i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203" name="AutoShape 10"/>
            <p:cNvCxnSpPr>
              <a:stCxn id="8199" idx="6"/>
              <a:endCxn id="8202" idx="4"/>
            </p:cNvCxnSpPr>
            <p:nvPr/>
          </p:nvCxnSpPr>
          <p:spPr>
            <a:xfrm flipV="1">
              <a:off x="7223" y="6623"/>
              <a:ext cx="1477" cy="1597"/>
            </a:xfrm>
            <a:prstGeom prst="curvedConnector2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04" name="AutoShape 11"/>
            <p:cNvCxnSpPr>
              <a:stCxn id="8197" idx="6"/>
              <a:endCxn id="8198" idx="2"/>
            </p:cNvCxnSpPr>
            <p:nvPr/>
          </p:nvCxnSpPr>
          <p:spPr>
            <a:xfrm>
              <a:off x="3383" y="8220"/>
              <a:ext cx="1035" cy="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05" name="AutoShape 12"/>
            <p:cNvCxnSpPr>
              <a:stCxn id="8198" idx="6"/>
              <a:endCxn id="8199" idx="2"/>
            </p:cNvCxnSpPr>
            <p:nvPr/>
          </p:nvCxnSpPr>
          <p:spPr>
            <a:xfrm>
              <a:off x="5303" y="8220"/>
              <a:ext cx="1035" cy="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06" name="AutoShape 13"/>
            <p:cNvCxnSpPr>
              <a:stCxn id="8199" idx="6"/>
              <a:endCxn id="8200" idx="2"/>
            </p:cNvCxnSpPr>
            <p:nvPr/>
          </p:nvCxnSpPr>
          <p:spPr>
            <a:xfrm>
              <a:off x="7223" y="8220"/>
              <a:ext cx="1035" cy="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07" name="AutoShape 14"/>
            <p:cNvCxnSpPr>
              <a:stCxn id="8200" idx="6"/>
              <a:endCxn id="8201" idx="2"/>
            </p:cNvCxnSpPr>
            <p:nvPr/>
          </p:nvCxnSpPr>
          <p:spPr>
            <a:xfrm>
              <a:off x="9143" y="8220"/>
              <a:ext cx="1035" cy="0"/>
            </a:xfrm>
            <a:prstGeom prst="straightConnector1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8208" name="Oval 15"/>
            <p:cNvSpPr/>
            <p:nvPr/>
          </p:nvSpPr>
          <p:spPr>
            <a:xfrm>
              <a:off x="4440" y="5745"/>
              <a:ext cx="840" cy="87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000" b="1" dirty="0">
                <a:ea typeface="宋体" panose="02010600030101010101" pitchFamily="2" charset="-122"/>
              </a:endParaRPr>
            </a:p>
          </p:txBody>
        </p:sp>
        <p:cxnSp>
          <p:nvCxnSpPr>
            <p:cNvPr id="8209" name="AutoShape 16"/>
            <p:cNvCxnSpPr>
              <a:stCxn id="8208" idx="4"/>
              <a:endCxn id="8199" idx="2"/>
            </p:cNvCxnSpPr>
            <p:nvPr/>
          </p:nvCxnSpPr>
          <p:spPr>
            <a:xfrm rot="16200000" flipH="1">
              <a:off x="4808" y="6690"/>
              <a:ext cx="1582" cy="1478"/>
            </a:xfrm>
            <a:prstGeom prst="curvedConnector2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8210" name="AutoShape 17"/>
            <p:cNvCxnSpPr>
              <a:stCxn id="8208" idx="0"/>
              <a:endCxn id="8202" idx="0"/>
            </p:cNvCxnSpPr>
            <p:nvPr/>
          </p:nvCxnSpPr>
          <p:spPr>
            <a:xfrm rot="5400000" flipV="1">
              <a:off x="6773" y="3810"/>
              <a:ext cx="15" cy="3840"/>
            </a:xfrm>
            <a:prstGeom prst="curvedConnector3">
              <a:avLst>
                <a:gd name="adj1" fmla="val -10166667"/>
              </a:avLst>
            </a:prstGeom>
            <a:ln w="28575" cap="flat" cmpd="sng">
              <a:solidFill>
                <a:schemeClr val="accent1"/>
              </a:solidFill>
              <a:prstDash val="sysDot"/>
              <a:headEnd type="triangle" w="med" len="med"/>
              <a:tailEnd type="none" w="med" len="med"/>
            </a:ln>
          </p:spPr>
        </p:cxnSp>
        <p:sp>
          <p:nvSpPr>
            <p:cNvPr id="8211" name="Text Box 18"/>
            <p:cNvSpPr txBox="1"/>
            <p:nvPr/>
          </p:nvSpPr>
          <p:spPr>
            <a:xfrm>
              <a:off x="6103" y="5590"/>
              <a:ext cx="1240" cy="10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en-US" altLang="zh-CN" sz="3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&lt; 0</a:t>
              </a:r>
              <a:endPara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28650" y="145415"/>
            <a:ext cx="7886700" cy="74041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最短路径的性质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3313" y="735148"/>
            <a:ext cx="4590415" cy="199009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4610807" y="773248"/>
            <a:ext cx="4533265" cy="197104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-193" y="2696210"/>
            <a:ext cx="4533265" cy="197104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4496394" y="2725420"/>
            <a:ext cx="4647565" cy="2123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23303" y="220420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(d)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264761" y="409276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(e)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593843" y="6094247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(f)</a:t>
            </a:r>
            <a:endParaRPr lang="zh-CN" altLang="en-US" dirty="0"/>
          </a:p>
        </p:txBody>
      </p:sp>
      <p:sp>
        <p:nvSpPr>
          <p:cNvPr id="2" name="Rectangle 2"/>
          <p:cNvSpPr>
            <a:spLocks noGrp="1"/>
          </p:cNvSpPr>
          <p:nvPr/>
        </p:nvSpPr>
        <p:spPr>
          <a:xfrm>
            <a:off x="-1784985" y="279400"/>
            <a:ext cx="8382000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余图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/>
          </p:cNvSpPr>
          <p:nvPr/>
        </p:nvSpPr>
        <p:spPr>
          <a:xfrm>
            <a:off x="2898775" y="279400"/>
            <a:ext cx="8382000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987" name="Rectangle 2"/>
          <p:cNvSpPr>
            <a:spLocks noGrp="1"/>
          </p:cNvSpPr>
          <p:nvPr/>
        </p:nvSpPr>
        <p:spPr>
          <a:xfrm>
            <a:off x="60325" y="82550"/>
            <a:ext cx="8943975" cy="5365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" y="4773295"/>
            <a:ext cx="453390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117965" cy="669925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739" name="Rectangle 3"/>
              <p:cNvSpPr>
                <a:spLocks noGrp="1"/>
              </p:cNvSpPr>
              <p:nvPr>
                <p:ph type="body" idx="4294967295"/>
              </p:nvPr>
            </p:nvSpPr>
            <p:spPr>
              <a:xfrm>
                <a:off x="2387" y="980176"/>
                <a:ext cx="4680585" cy="3060700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>
                <a:normAutofit fontScale="90000" lnSpcReduction="20000"/>
              </a:bodyPr>
              <a:lstStyle/>
              <a:p>
                <a:pPr marL="609600" indent="-609600" eaLnBrk="1" hangingPunct="1">
                  <a:lnSpc>
                    <a:spcPct val="150000"/>
                  </a:lnSpc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正确性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1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27660" lvl="1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得到的是否是最大流（证明不做要求） </a:t>
                </a:r>
                <a:endParaRPr lang="zh-CN" altLang="en-US" sz="1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27660"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可终止性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– 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每次流是一个整数且最少增加</a:t>
                </a:r>
                <a:r>
                  <a:rPr lang="en-US" altLang="zh-CN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（假定整数容量）</a:t>
                </a:r>
                <a:endParaRPr lang="en-US" altLang="zh-CN" sz="1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𝑚𝐶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1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5440" lvl="1" indent="-230505"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最多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轮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iterations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是最大流的值，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是边数</a:t>
                </a:r>
                <a:endParaRPr lang="en-US" altLang="zh-CN" sz="1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5440" lvl="1" indent="-230505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每一轮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步，使用深度优先搜索（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DFS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）查找路径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endParaRPr lang="en-US" altLang="zh-CN" sz="1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673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387" y="980176"/>
                <a:ext cx="4680585" cy="3060700"/>
              </a:xfrm>
              <a:blipFill rotWithShape="1">
                <a:blip r:embed="rId1"/>
                <a:stretch>
                  <a:fillRect l="-268" t="-427" r="-2310" b="-40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34651" r="32281"/>
          <a:stretch>
            <a:fillRect/>
          </a:stretch>
        </p:blipFill>
        <p:spPr>
          <a:xfrm>
            <a:off x="85725" y="4127500"/>
            <a:ext cx="2214880" cy="1889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70669"/>
          <a:stretch>
            <a:fillRect/>
          </a:stretch>
        </p:blipFill>
        <p:spPr>
          <a:xfrm>
            <a:off x="2216785" y="4127500"/>
            <a:ext cx="1811020" cy="1795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15" y="4150360"/>
            <a:ext cx="2687320" cy="1892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5" y="4150360"/>
            <a:ext cx="2467610" cy="2082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4722024" y="980176"/>
                <a:ext cx="4434993" cy="29992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Ford-Fulkerson(</a:t>
                </a:r>
                <a:r>
                  <a:rPr lang="en-US" altLang="zh-CN" sz="16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G,s,t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AutoNum type="arabicPeriod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For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edge(</a:t>
                </a:r>
                <a:r>
                  <a:rPr lang="en-US" sz="1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G.E </a:t>
                </a: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pt-BR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f(u,v)=0</a:t>
                </a:r>
                <a:endParaRPr lang="pt-BR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AutoNum type="arabicPeriod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While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there exists a path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in G</a:t>
                </a:r>
                <a:r>
                  <a:rPr lang="en-US" sz="16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c</a:t>
                </a:r>
                <a:r>
                  <a:rPr lang="nl-NL" sz="16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min{</a:t>
                </a:r>
                <a:r>
                  <a:rPr lang="nl-NL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sz="16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(u,v):(u,v) is in p}</a:t>
                </a:r>
                <a:endParaRPr lang="nl-NL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For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each edge (</a:t>
                </a:r>
                <a:r>
                  <a:rPr lang="en-US" sz="1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p </a:t>
                </a: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(</a:t>
                </a:r>
                <a:r>
                  <a:rPr lang="en-US" sz="16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u,v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in G.E </a:t>
                </a: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16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en-US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</a:t>
                </a:r>
                <a:r>
                  <a:rPr lang="pl-P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f(u,v)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pl-P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f(u,v)+</a:t>
                </a:r>
                <a:r>
                  <a:rPr lang="nl-NL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sz="16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pl-P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</a:t>
                </a:r>
                <a:endParaRPr lang="en-US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514350" indent="-514350" algn="l">
                  <a:buAutoNum type="arabicPeriod"/>
                  <a:defRPr/>
                </a:pPr>
                <a:r>
                  <a:rPr lang="nl-NL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nl-NL" sz="16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f(v,u)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f(v,u)-</a:t>
                </a:r>
                <a:r>
                  <a:rPr lang="nl-NL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nl-NL" altLang="zh-CN" sz="1600" baseline="-25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nl-NL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(p) </a:t>
                </a:r>
                <a:endParaRPr lang="pt-BR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2024" y="980176"/>
                <a:ext cx="4434993" cy="2999246"/>
              </a:xfrm>
              <a:prstGeom prst="rect">
                <a:avLst/>
              </a:prstGeom>
              <a:blipFill rotWithShape="1">
                <a:blip r:embed="rId6"/>
                <a:stretch>
                  <a:fillRect l="-7249" t="-12" r="7" b="-9447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/>
          </p:cNvSpPr>
          <p:nvPr>
            <p:ph type="title"/>
          </p:nvPr>
        </p:nvSpPr>
        <p:spPr>
          <a:xfrm>
            <a:off x="323850" y="1268413"/>
            <a:ext cx="8540750" cy="4465637"/>
          </a:xfrm>
        </p:spPr>
        <p:txBody>
          <a:bodyPr wrap="square" lIns="91440" tIns="45720" rIns="91440" bIns="45720" anchor="ctr"/>
          <a:lstStyle/>
          <a:p>
            <a:pPr eaLnBrk="1" hangingPunct="1"/>
            <a:r>
              <a:rPr lang="zh-CN" altLang="en-US" sz="4800" kern="12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请各位评审老师提出宝贵建议！谢谢！</a:t>
            </a:r>
            <a:endParaRPr lang="zh-CN" altLang="en-US" sz="4800" kern="1200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" y="9525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47750" y="1761073"/>
            <a:ext cx="7092950" cy="330390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R="0" lvl="0" indent="342900" algn="l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None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  最短路径问题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kumimoji="0" lang="zh-CN" altLang="zh-CN" sz="3200" b="1" i="0" u="none" strike="noStrike" cap="none" spc="0" normalizeH="0" baseline="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0" indent="342900" algn="l" defTabSz="914400" rtl="0" eaLnBrk="0" fontAlgn="base" latinLnBrk="0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None/>
              <a:defRPr/>
            </a:pP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  网络流问题</a:t>
            </a:r>
            <a:endParaRPr kumimoji="0" lang="zh-CN" altLang="zh-CN" sz="3200" b="1" i="0" u="none" strike="noStrike" cap="none" spc="0" normalizeH="0" baseline="0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342900" defTabSz="914400" eaLnBrk="0" fontAlgn="base" hangingPunct="0">
              <a:lnSpc>
                <a:spcPct val="200000"/>
              </a:lnSpc>
              <a:spcAft>
                <a:spcPct val="0"/>
              </a:spcAft>
              <a:buClr>
                <a:schemeClr val="accent1"/>
              </a:buClr>
              <a:buSzPct val="85000"/>
              <a:defRPr/>
            </a:pPr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9.</a:t>
            </a:r>
            <a:r>
              <a:rPr lang="zh-CN" altLang="zh-CN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3  匹配问题</a:t>
            </a:r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（自学）</a:t>
            </a:r>
            <a:endParaRPr lang="zh-CN" altLang="zh-CN" sz="32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8849" name="Title 1"/>
          <p:cNvSpPr>
            <a:spLocks noGrp="1"/>
          </p:cNvSpPr>
          <p:nvPr/>
        </p:nvSpPr>
        <p:spPr>
          <a:xfrm>
            <a:off x="0" y="149529"/>
            <a:ext cx="9116438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本讲内容</a:t>
            </a:r>
            <a:endParaRPr lang="zh-CN" altLang="en-US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/>
          </p:cNvSpPr>
          <p:nvPr>
            <p:ph type="title"/>
          </p:nvPr>
        </p:nvSpPr>
        <p:spPr>
          <a:xfrm>
            <a:off x="628650" y="76200"/>
            <a:ext cx="7886700" cy="650875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匹配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82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72720" y="619125"/>
                <a:ext cx="8802370" cy="4105275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无向图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400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边集合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任意两条边都没有公共顶点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中的边称为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中的点称为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。不在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中的边和点则称为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未匹配边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未匹配点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极大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匹配，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不存在边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也是匹配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匹配，</a:t>
                </a:r>
                <a:r>
                  <a:rPr lang="en-US" altLang="zh-CN" b="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zh-CN" altLang="en-US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最大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的匹配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完美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匹配，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每个结点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都是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中边的顶点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782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720" y="619125"/>
                <a:ext cx="8802370" cy="4105275"/>
              </a:xfrm>
              <a:blipFill rotWithShape="1">
                <a:blip r:embed="rId1"/>
                <a:stretch>
                  <a:fillRect l="-144" t="-309" r="-144" b="-30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851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2075" tIns="46038" rIns="92075" bIns="46038" anchor="ctr"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4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二分图匹配</a:t>
            </a:r>
            <a:endParaRPr lang="zh-CN" altLang="en-US" sz="4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>
          <a:xfrm>
            <a:off x="666750" y="44450"/>
            <a:ext cx="7886700" cy="707390"/>
          </a:xfrm>
        </p:spPr>
        <p:txBody>
          <a:bodyPr vert="horz" wrap="square" lIns="92075" tIns="46038" rIns="92075" bIns="46038" anchor="ctr"/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二分图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75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5270" y="698501"/>
                <a:ext cx="8770620" cy="2349499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二分图又称作二部图，是图论中的一种特殊模型。 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是一个无向图，如果顶点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可分割为两个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互不相交的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子集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，并且图中的每条边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）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所关联的两个顶点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分别属于这两个不同的顶点集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，则称图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为一个二分图。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875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270" y="698501"/>
                <a:ext cx="8770620" cy="2349499"/>
              </a:xfrm>
              <a:blipFill rotWithShape="1">
                <a:blip r:embed="rId1"/>
                <a:stretch>
                  <a:fillRect l="-145" t="-541" r="-145" b="-54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87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5200"/>
            <a:ext cx="2376170" cy="251714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343400" y="3886200"/>
                <a:ext cx="4385310" cy="1667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二分图的最大匹配问题：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任务安排问题：机器集合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和任务集合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相匹配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886200"/>
                <a:ext cx="4385310" cy="1667764"/>
              </a:xfrm>
              <a:prstGeom prst="rect">
                <a:avLst/>
              </a:prstGeom>
              <a:blipFill rotWithShape="1">
                <a:blip r:embed="rId3"/>
                <a:stretch>
                  <a:fillRect b="-1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>
          <a:xfrm>
            <a:off x="663575" y="73025"/>
            <a:ext cx="7886700" cy="662940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交替路和增广路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899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460" y="755650"/>
                <a:ext cx="8756650" cy="2414905"/>
              </a:xfrm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交替路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：从一个未匹配点出发，依次经过非匹配边、匹配边、非匹配边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形成的路径叫交替路。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：从一个未匹配点出发，走交替路，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如果终点为另一个未匹配点（出发的点不算）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，则这条交替路称为增广路。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0899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460" y="755650"/>
                <a:ext cx="8756650" cy="2414905"/>
              </a:xfrm>
              <a:blipFill rotWithShape="1">
                <a:blip r:embed="rId1"/>
                <a:stretch>
                  <a:fillRect l="-145" t="-526" r="-145" b="-52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443605"/>
            <a:ext cx="2024380" cy="222885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0902" name="文本框 7"/>
              <p:cNvSpPr txBox="1"/>
              <p:nvPr/>
            </p:nvSpPr>
            <p:spPr>
              <a:xfrm>
                <a:off x="4267200" y="3813285"/>
                <a:ext cx="4580421" cy="1200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增广路边个数必然是奇数，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起始点一定在左右两侧。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zh-CN" alt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0902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813285"/>
                <a:ext cx="4580421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9" r="4" b="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H="1">
            <a:off x="1872615" y="5334000"/>
            <a:ext cx="1036320" cy="56515"/>
          </a:xfrm>
          <a:prstGeom prst="line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1897380" y="4904105"/>
            <a:ext cx="990600" cy="381000"/>
          </a:xfrm>
          <a:prstGeom prst="line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 flipV="1">
            <a:off x="1809750" y="3780155"/>
            <a:ext cx="1162050" cy="944245"/>
          </a:xfrm>
          <a:prstGeom prst="line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857375" y="3664585"/>
            <a:ext cx="1066800" cy="0"/>
          </a:xfrm>
          <a:prstGeom prst="line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1828800" y="3747770"/>
            <a:ext cx="1066800" cy="457200"/>
          </a:xfrm>
          <a:prstGeom prst="line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66750" y="6115050"/>
                <a:ext cx="3330207" cy="4616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是匹配边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6115050"/>
                <a:ext cx="3330207" cy="461665"/>
              </a:xfrm>
              <a:prstGeom prst="rect">
                <a:avLst/>
              </a:prstGeom>
              <a:blipFill rotWithShape="1">
                <a:blip r:embed="rId4"/>
                <a:stretch>
                  <a:fillRect r="8" b="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>
          <a:xfrm>
            <a:off x="698500" y="111125"/>
            <a:ext cx="7886700" cy="612775"/>
          </a:xfrm>
        </p:spPr>
        <p:txBody>
          <a:bodyPr vert="horz" wrap="square" lIns="92075" tIns="46038" rIns="92075" bIns="46038" rtlCol="0" anchor="ctr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关于增广路的推论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2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15879" y="761926"/>
                <a:ext cx="8248650" cy="2084779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增广路的路径长度必定为奇数，第一条边和最后一条边都不属于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增广路经过取反操作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（把</a:t>
                </a:r>
                <a:r>
                  <a:rPr lang="zh-CN" altLang="en-US" sz="26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增广路径上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的匹配边变成非匹配边，把非匹配边变成匹配边）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，可以得到一个更大的匹配。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的最大匹配当且仅当不存在相对于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的增广路径。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（不给证明）</a:t>
                </a:r>
                <a:endPara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92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879" y="761926"/>
                <a:ext cx="8248650" cy="2084779"/>
              </a:xfrm>
              <a:blipFill rotWithShape="1">
                <a:blip r:embed="rId1"/>
                <a:stretch>
                  <a:fillRect l="-157" t="-636" r="-151" b="-60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45"/>
          <p:cNvCxnSpPr/>
          <p:nvPr/>
        </p:nvCxnSpPr>
        <p:spPr>
          <a:xfrm flipV="1">
            <a:off x="1613348" y="3116864"/>
            <a:ext cx="1327337" cy="787587"/>
          </a:xfrm>
          <a:prstGeom prst="line">
            <a:avLst/>
          </a:prstGeom>
          <a:ln w="104775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cxnSp>
      <p:sp>
        <p:nvSpPr>
          <p:cNvPr id="21" name="Oval 24"/>
          <p:cNvSpPr txBox="1">
            <a:spLocks noChangeArrowheads="1"/>
          </p:cNvSpPr>
          <p:nvPr/>
        </p:nvSpPr>
        <p:spPr bwMode="auto">
          <a:xfrm>
            <a:off x="5880474" y="295811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Oval 24"/>
          <p:cNvSpPr txBox="1">
            <a:spLocks noChangeArrowheads="1"/>
          </p:cNvSpPr>
          <p:nvPr/>
        </p:nvSpPr>
        <p:spPr bwMode="auto">
          <a:xfrm>
            <a:off x="5880474" y="385981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Oval 24"/>
          <p:cNvSpPr txBox="1">
            <a:spLocks noChangeArrowheads="1"/>
          </p:cNvSpPr>
          <p:nvPr/>
        </p:nvSpPr>
        <p:spPr bwMode="auto">
          <a:xfrm>
            <a:off x="5880474" y="477421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Oval 24"/>
          <p:cNvSpPr txBox="1">
            <a:spLocks noChangeArrowheads="1"/>
          </p:cNvSpPr>
          <p:nvPr/>
        </p:nvSpPr>
        <p:spPr bwMode="auto">
          <a:xfrm>
            <a:off x="5880474" y="565686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Oval 24"/>
          <p:cNvSpPr txBox="1">
            <a:spLocks noChangeArrowheads="1"/>
          </p:cNvSpPr>
          <p:nvPr/>
        </p:nvSpPr>
        <p:spPr bwMode="auto">
          <a:xfrm>
            <a:off x="7467974" y="296446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Oval 24"/>
          <p:cNvSpPr txBox="1">
            <a:spLocks noChangeArrowheads="1"/>
          </p:cNvSpPr>
          <p:nvPr/>
        </p:nvSpPr>
        <p:spPr bwMode="auto">
          <a:xfrm>
            <a:off x="7480674" y="385981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Oval 24"/>
          <p:cNvSpPr txBox="1">
            <a:spLocks noChangeArrowheads="1"/>
          </p:cNvSpPr>
          <p:nvPr/>
        </p:nvSpPr>
        <p:spPr bwMode="auto">
          <a:xfrm>
            <a:off x="7480674" y="4764689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Oval 24"/>
          <p:cNvSpPr txBox="1">
            <a:spLocks noChangeArrowheads="1"/>
          </p:cNvSpPr>
          <p:nvPr/>
        </p:nvSpPr>
        <p:spPr bwMode="auto">
          <a:xfrm>
            <a:off x="7480674" y="5663214"/>
            <a:ext cx="3048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连接符 12"/>
          <p:cNvCxnSpPr>
            <a:stCxn id="21" idx="6"/>
            <a:endCxn id="25" idx="2"/>
          </p:cNvCxnSpPr>
          <p:nvPr/>
        </p:nvCxnSpPr>
        <p:spPr>
          <a:xfrm>
            <a:off x="6185274" y="3110514"/>
            <a:ext cx="1282700" cy="6350"/>
          </a:xfrm>
          <a:prstGeom prst="line">
            <a:avLst/>
          </a:prstGeom>
          <a:ln w="104775">
            <a:headEnd type="triangl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13"/>
          <p:cNvCxnSpPr/>
          <p:nvPr/>
        </p:nvCxnSpPr>
        <p:spPr>
          <a:xfrm>
            <a:off x="6141272" y="3216372"/>
            <a:ext cx="1384674" cy="1591049"/>
          </a:xfrm>
          <a:prstGeom prst="line">
            <a:avLst/>
          </a:prstGeom>
          <a:ln w="104775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cxnSp>
      <p:cxnSp>
        <p:nvCxnSpPr>
          <p:cNvPr id="31" name="直接连接符 14"/>
          <p:cNvCxnSpPr>
            <a:stCxn id="22" idx="7"/>
            <a:endCxn id="25" idx="2"/>
          </p:cNvCxnSpPr>
          <p:nvPr/>
        </p:nvCxnSpPr>
        <p:spPr>
          <a:xfrm flipV="1">
            <a:off x="6140637" y="3116864"/>
            <a:ext cx="1327337" cy="787587"/>
          </a:xfrm>
          <a:prstGeom prst="line">
            <a:avLst/>
          </a:prstGeom>
          <a:ln w="104775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cxnSp>
      <p:cxnSp>
        <p:nvCxnSpPr>
          <p:cNvPr id="32" name="直接连接符 15"/>
          <p:cNvCxnSpPr>
            <a:stCxn id="23" idx="6"/>
            <a:endCxn id="26" idx="2"/>
          </p:cNvCxnSpPr>
          <p:nvPr/>
        </p:nvCxnSpPr>
        <p:spPr>
          <a:xfrm flipV="1">
            <a:off x="6185274" y="4012214"/>
            <a:ext cx="12954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33" name="直接连接符 16"/>
          <p:cNvCxnSpPr>
            <a:stCxn id="23" idx="6"/>
            <a:endCxn id="25" idx="2"/>
          </p:cNvCxnSpPr>
          <p:nvPr/>
        </p:nvCxnSpPr>
        <p:spPr>
          <a:xfrm flipV="1">
            <a:off x="6185274" y="3116864"/>
            <a:ext cx="12827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34" name="直接连接符 17"/>
          <p:cNvCxnSpPr>
            <a:stCxn id="24" idx="6"/>
            <a:endCxn id="27" idx="2"/>
          </p:cNvCxnSpPr>
          <p:nvPr/>
        </p:nvCxnSpPr>
        <p:spPr>
          <a:xfrm flipV="1">
            <a:off x="6185274" y="4917089"/>
            <a:ext cx="12954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35" name="直接连接符 18"/>
          <p:cNvCxnSpPr>
            <a:stCxn id="24" idx="6"/>
            <a:endCxn id="28" idx="2"/>
          </p:cNvCxnSpPr>
          <p:nvPr/>
        </p:nvCxnSpPr>
        <p:spPr>
          <a:xfrm>
            <a:off x="6185274" y="5809264"/>
            <a:ext cx="12954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grpSp>
        <p:nvGrpSpPr>
          <p:cNvPr id="39" name="组合 38"/>
          <p:cNvGrpSpPr/>
          <p:nvPr/>
        </p:nvGrpSpPr>
        <p:grpSpPr>
          <a:xfrm>
            <a:off x="666750" y="2957830"/>
            <a:ext cx="3459480" cy="3988435"/>
            <a:chOff x="1050" y="4658"/>
            <a:chExt cx="5448" cy="6281"/>
          </a:xfrm>
        </p:grpSpPr>
        <p:sp>
          <p:nvSpPr>
            <p:cNvPr id="5" name="Oval 24"/>
            <p:cNvSpPr txBox="1">
              <a:spLocks noChangeArrowheads="1"/>
            </p:cNvSpPr>
            <p:nvPr/>
          </p:nvSpPr>
          <p:spPr bwMode="auto">
            <a:xfrm>
              <a:off x="2040" y="465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Oval 24"/>
            <p:cNvSpPr txBox="1">
              <a:spLocks noChangeArrowheads="1"/>
            </p:cNvSpPr>
            <p:nvPr/>
          </p:nvSpPr>
          <p:spPr bwMode="auto">
            <a:xfrm>
              <a:off x="2040" y="607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Oval 24"/>
            <p:cNvSpPr txBox="1">
              <a:spLocks noChangeArrowheads="1"/>
            </p:cNvSpPr>
            <p:nvPr/>
          </p:nvSpPr>
          <p:spPr bwMode="auto">
            <a:xfrm>
              <a:off x="2040" y="751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Oval 24"/>
            <p:cNvSpPr txBox="1">
              <a:spLocks noChangeArrowheads="1"/>
            </p:cNvSpPr>
            <p:nvPr/>
          </p:nvSpPr>
          <p:spPr bwMode="auto">
            <a:xfrm>
              <a:off x="2040" y="890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Oval 24"/>
            <p:cNvSpPr txBox="1">
              <a:spLocks noChangeArrowheads="1"/>
            </p:cNvSpPr>
            <p:nvPr/>
          </p:nvSpPr>
          <p:spPr bwMode="auto">
            <a:xfrm>
              <a:off x="4540" y="466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Oval 24"/>
            <p:cNvSpPr txBox="1">
              <a:spLocks noChangeArrowheads="1"/>
            </p:cNvSpPr>
            <p:nvPr/>
          </p:nvSpPr>
          <p:spPr bwMode="auto">
            <a:xfrm>
              <a:off x="4560" y="607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6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Oval 24"/>
            <p:cNvSpPr txBox="1">
              <a:spLocks noChangeArrowheads="1"/>
            </p:cNvSpPr>
            <p:nvPr/>
          </p:nvSpPr>
          <p:spPr bwMode="auto">
            <a:xfrm>
              <a:off x="4560" y="7503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Oval 24"/>
            <p:cNvSpPr txBox="1">
              <a:spLocks noChangeArrowheads="1"/>
            </p:cNvSpPr>
            <p:nvPr/>
          </p:nvSpPr>
          <p:spPr bwMode="auto">
            <a:xfrm>
              <a:off x="4560" y="8918"/>
              <a:ext cx="480" cy="4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●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Times New Roman" panose="02020603050405020304" pitchFamily="18" charset="0"/>
                <a:buChar char="■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85000"/>
                <a:buFont typeface="Times New Roman" panose="02020603050405020304" pitchFamily="18" charset="0"/>
                <a:buChar char="○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u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连接符 43"/>
            <p:cNvCxnSpPr/>
            <p:nvPr/>
          </p:nvCxnSpPr>
          <p:spPr>
            <a:xfrm>
              <a:off x="2520" y="4893"/>
              <a:ext cx="2020" cy="10"/>
            </a:xfrm>
            <a:prstGeom prst="line">
              <a:avLst/>
            </a:prstGeom>
            <a:ln w="28575"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接连接符 44"/>
            <p:cNvCxnSpPr>
              <a:stCxn id="5" idx="5"/>
              <a:endCxn id="11" idx="1"/>
            </p:cNvCxnSpPr>
            <p:nvPr/>
          </p:nvCxnSpPr>
          <p:spPr>
            <a:xfrm>
              <a:off x="2450" y="5068"/>
              <a:ext cx="2181" cy="2506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cxnSp>
        <p:cxnSp>
          <p:nvCxnSpPr>
            <p:cNvPr id="16" name="直接连接符 46"/>
            <p:cNvCxnSpPr>
              <a:stCxn id="7" idx="6"/>
              <a:endCxn id="10" idx="2"/>
            </p:cNvCxnSpPr>
            <p:nvPr/>
          </p:nvCxnSpPr>
          <p:spPr>
            <a:xfrm flipV="1">
              <a:off x="2520" y="6318"/>
              <a:ext cx="2040" cy="144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cxnSp>
        <p:cxnSp>
          <p:nvCxnSpPr>
            <p:cNvPr id="17" name="直接连接符 47"/>
            <p:cNvCxnSpPr>
              <a:stCxn id="7" idx="6"/>
              <a:endCxn id="9" idx="2"/>
            </p:cNvCxnSpPr>
            <p:nvPr/>
          </p:nvCxnSpPr>
          <p:spPr>
            <a:xfrm flipV="1">
              <a:off x="2520" y="4908"/>
              <a:ext cx="2020" cy="285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cxnSp>
        <p:cxnSp>
          <p:nvCxnSpPr>
            <p:cNvPr id="18" name="直接连接符 48"/>
            <p:cNvCxnSpPr>
              <a:stCxn id="8" idx="6"/>
              <a:endCxn id="11" idx="2"/>
            </p:cNvCxnSpPr>
            <p:nvPr/>
          </p:nvCxnSpPr>
          <p:spPr>
            <a:xfrm flipV="1">
              <a:off x="2520" y="7743"/>
              <a:ext cx="2040" cy="1405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cxnSp>
        <p:cxnSp>
          <p:nvCxnSpPr>
            <p:cNvPr id="19" name="直接连接符 49"/>
            <p:cNvCxnSpPr>
              <a:stCxn id="8" idx="6"/>
              <a:endCxn id="12" idx="2"/>
            </p:cNvCxnSpPr>
            <p:nvPr/>
          </p:nvCxnSpPr>
          <p:spPr>
            <a:xfrm>
              <a:off x="2520" y="9148"/>
              <a:ext cx="2040" cy="1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1050" y="9630"/>
                  <a:ext cx="5448" cy="13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●"/>
                    <a:defRPr sz="3200" i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Times New Roman" panose="02020603050405020304" pitchFamily="18" charset="0"/>
                    <a:buChar char="■"/>
                    <a:defRPr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85000"/>
                    <a:buFont typeface="Times New Roman" panose="02020603050405020304" pitchFamily="18" charset="0"/>
                    <a:buChar char="○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5000"/>
                    <a:buFont typeface="Wingdings" panose="05000000000000000000" pitchFamily="2" charset="2"/>
                    <a:buChar char="u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匹配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Times New Roman" panose="02020603050405020304" pitchFamily="18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华文细黑" panose="02010600040101010101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d>
                    </m:oMath>
                  </a14:m>
                  <a:endParaRPr lang="en-US" altLang="zh-CN" sz="24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0" lvl="0" indent="0">
                    <a:spcBef>
                      <a:spcPct val="0"/>
                    </a:spcBef>
                    <a:buClrTx/>
                    <a:buSzPct val="100000"/>
                    <a:buNone/>
                  </a:pPr>
                  <a:r>
                    <a:rPr lang="zh-CN" altLang="en-US" sz="240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增广路：</a:t>
                  </a:r>
                  <a14:m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7</m:t>
                      </m:r>
                    </m:oMath>
                  </a14:m>
                  <a:endPara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" y="9630"/>
                  <a:ext cx="5448" cy="1309"/>
                </a:xfrm>
                <a:prstGeom prst="rect">
                  <a:avLst/>
                </a:prstGeom>
                <a:blipFill rotWithShape="1">
                  <a:blip r:embed="rId2"/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连接符 45"/>
            <p:cNvCxnSpPr/>
            <p:nvPr/>
          </p:nvCxnSpPr>
          <p:spPr>
            <a:xfrm flipV="1">
              <a:off x="2470" y="4908"/>
              <a:ext cx="2090" cy="124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sm" len="sm"/>
            </a:ln>
          </p:spPr>
        </p:cxnSp>
      </p:grpSp>
      <p:cxnSp>
        <p:nvCxnSpPr>
          <p:cNvPr id="37" name="直接连接符 43"/>
          <p:cNvCxnSpPr/>
          <p:nvPr/>
        </p:nvCxnSpPr>
        <p:spPr>
          <a:xfrm>
            <a:off x="1568450" y="3100989"/>
            <a:ext cx="1282700" cy="6350"/>
          </a:xfrm>
          <a:prstGeom prst="line">
            <a:avLst/>
          </a:prstGeom>
          <a:ln w="104775">
            <a:headEnd type="triangl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44"/>
          <p:cNvCxnSpPr/>
          <p:nvPr/>
        </p:nvCxnSpPr>
        <p:spPr>
          <a:xfrm>
            <a:off x="1584773" y="3269077"/>
            <a:ext cx="1384674" cy="1591049"/>
          </a:xfrm>
          <a:prstGeom prst="line">
            <a:avLst/>
          </a:prstGeom>
          <a:ln w="104775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cxnSp>
      <p:grpSp>
        <p:nvGrpSpPr>
          <p:cNvPr id="42" name="组合 41"/>
          <p:cNvGrpSpPr/>
          <p:nvPr/>
        </p:nvGrpSpPr>
        <p:grpSpPr>
          <a:xfrm>
            <a:off x="3657600" y="3977640"/>
            <a:ext cx="1676400" cy="461645"/>
            <a:chOff x="5760" y="6264"/>
            <a:chExt cx="2640" cy="727"/>
          </a:xfrm>
        </p:grpSpPr>
        <p:sp>
          <p:nvSpPr>
            <p:cNvPr id="40" name="文本框 39"/>
            <p:cNvSpPr txBox="1"/>
            <p:nvPr/>
          </p:nvSpPr>
          <p:spPr>
            <a:xfrm>
              <a:off x="6442" y="6264"/>
              <a:ext cx="1260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sz="2400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cxnSp>
        <p:nvCxnSpPr>
          <p:cNvPr id="43" name="直接连接符 14"/>
          <p:cNvCxnSpPr/>
          <p:nvPr/>
        </p:nvCxnSpPr>
        <p:spPr>
          <a:xfrm flipV="1">
            <a:off x="6096000" y="3117215"/>
            <a:ext cx="1371600" cy="845185"/>
          </a:xfrm>
          <a:prstGeom prst="line">
            <a:avLst/>
          </a:prstGeom>
          <a:ln w="104775"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接连接符 12"/>
          <p:cNvCxnSpPr/>
          <p:nvPr/>
        </p:nvCxnSpPr>
        <p:spPr>
          <a:xfrm>
            <a:off x="6191624" y="3117499"/>
            <a:ext cx="1282700" cy="6350"/>
          </a:xfrm>
          <a:prstGeom prst="line">
            <a:avLst/>
          </a:prstGeom>
          <a:ln w="104775" cap="sq" cmpd="sng">
            <a:solidFill>
              <a:schemeClr val="tx1"/>
            </a:solidFill>
            <a:prstDash val="solid"/>
            <a:miter/>
            <a:headEnd type="triangle" w="sm" len="sm"/>
            <a:tailEnd type="none" w="sm" len="sm"/>
          </a:ln>
        </p:spPr>
      </p:cxnSp>
      <p:cxnSp>
        <p:nvCxnSpPr>
          <p:cNvPr id="45" name="直接连接符 13"/>
          <p:cNvCxnSpPr/>
          <p:nvPr/>
        </p:nvCxnSpPr>
        <p:spPr>
          <a:xfrm>
            <a:off x="6140637" y="3225897"/>
            <a:ext cx="1384674" cy="1591049"/>
          </a:xfrm>
          <a:prstGeom prst="line">
            <a:avLst/>
          </a:prstGeom>
          <a:ln w="104775">
            <a:headEnd type="none" w="sm" len="sm"/>
            <a:tailEnd type="triangl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5638800" y="6172156"/>
                <a:ext cx="3278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华文细黑" panose="02010600040101010101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,(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6172156"/>
                <a:ext cx="3278013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128" r="4" b="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947" name="Rectangle 2"/>
          <p:cNvSpPr>
            <a:spLocks noGrp="1"/>
          </p:cNvSpPr>
          <p:nvPr>
            <p:ph type="title"/>
          </p:nvPr>
        </p:nvSpPr>
        <p:spPr>
          <a:xfrm>
            <a:off x="669925" y="193675"/>
            <a:ext cx="7886700" cy="513715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匈牙利算法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94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14312" y="1143000"/>
                <a:ext cx="8797926" cy="4724400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是最大匹配，当且仅当对于任意匹配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求二分图的最大匹配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基本步骤：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置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为空；</a:t>
                </a:r>
                <a:endParaRPr lang="en-US" altLang="zh-CN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AutoNum type="arabicPeriod" startAt="2"/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找出一条增广路径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，通过取反操作，得到更大的匹配；</a:t>
                </a:r>
                <a:endParaRPr lang="en-US" altLang="zh-CN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AutoNum type="arabicPeriod" startAt="2"/>
                </a:pP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重复步骤</a:t>
                </a:r>
                <a:r>
                  <a:rPr lang="en-US" altLang="zh-CN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6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，直到找不出增广路为止。</a:t>
                </a:r>
                <a:endParaRPr lang="en-US" altLang="zh-CN" sz="26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94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312" y="1143000"/>
                <a:ext cx="8797926" cy="4724400"/>
              </a:xfrm>
              <a:blipFill rotWithShape="1">
                <a:blip r:embed="rId1"/>
                <a:stretch>
                  <a:fillRect l="-148" t="-269" r="-141" b="-26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xfrm>
            <a:off x="698500" y="98425"/>
            <a:ext cx="7886700" cy="55499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例子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972" name="Oval 24"/>
          <p:cNvSpPr>
            <a:spLocks noGrp="1"/>
          </p:cNvSpPr>
          <p:nvPr>
            <p:ph idx="1"/>
          </p:nvPr>
        </p:nvSpPr>
        <p:spPr>
          <a:xfrm>
            <a:off x="1371600" y="2057400"/>
            <a:ext cx="533400" cy="533400"/>
          </a:xfrm>
          <a:prstGeom prst="ellipse">
            <a:avLst/>
          </a:prstGeom>
          <a:ln w="28575">
            <a:solidFill>
              <a:schemeClr val="tx1">
                <a:alpha val="100000"/>
              </a:schemeClr>
            </a:solidFill>
            <a:headEnd w="sm" len="sm"/>
            <a:tailEnd w="sm" len="sm"/>
          </a:ln>
        </p:spPr>
        <p:txBody>
          <a:bodyPr vert="horz" wrap="none" lIns="92075" tIns="46038" rIns="92075" bIns="46038" anchor="ctr">
            <a:normAutofit fontScale="87500" lnSpcReduction="10000"/>
          </a:bodyPr>
          <a:lstStyle/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371600" y="29591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371600" y="38735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371600" y="4756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959100" y="2063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971800" y="29591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971800" y="38639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971800" y="47625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3980" name="直接连接符 21"/>
          <p:cNvCxnSpPr/>
          <p:nvPr/>
        </p:nvCxnSpPr>
        <p:spPr>
          <a:xfrm>
            <a:off x="1905000" y="2327275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1" name="直接连接符 23"/>
          <p:cNvCxnSpPr>
            <a:stCxn id="83972" idx="5"/>
            <a:endCxn id="11" idx="1"/>
          </p:cNvCxnSpPr>
          <p:nvPr/>
        </p:nvCxnSpPr>
        <p:spPr>
          <a:xfrm>
            <a:off x="1827213" y="2513013"/>
            <a:ext cx="1222375" cy="143033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2" name="直接连接符 25"/>
          <p:cNvCxnSpPr>
            <a:stCxn id="6" idx="7"/>
            <a:endCxn id="9" idx="2"/>
          </p:cNvCxnSpPr>
          <p:nvPr/>
        </p:nvCxnSpPr>
        <p:spPr>
          <a:xfrm flipV="1">
            <a:off x="1827213" y="2330450"/>
            <a:ext cx="1131887" cy="7080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3" name="直接连接符 27"/>
          <p:cNvCxnSpPr>
            <a:stCxn id="7" idx="6"/>
            <a:endCxn id="10" idx="2"/>
          </p:cNvCxnSpPr>
          <p:nvPr/>
        </p:nvCxnSpPr>
        <p:spPr>
          <a:xfrm flipV="1">
            <a:off x="1905000" y="322580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4" name="直接连接符 29"/>
          <p:cNvCxnSpPr>
            <a:stCxn id="7" idx="6"/>
            <a:endCxn id="9" idx="2"/>
          </p:cNvCxnSpPr>
          <p:nvPr/>
        </p:nvCxnSpPr>
        <p:spPr>
          <a:xfrm flipV="1">
            <a:off x="1905000" y="233045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5" name="直接连接符 31"/>
          <p:cNvCxnSpPr>
            <a:stCxn id="8" idx="6"/>
            <a:endCxn id="11" idx="2"/>
          </p:cNvCxnSpPr>
          <p:nvPr/>
        </p:nvCxnSpPr>
        <p:spPr>
          <a:xfrm flipV="1">
            <a:off x="1905000" y="413067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6" name="直接连接符 34"/>
          <p:cNvCxnSpPr>
            <a:stCxn id="8" idx="6"/>
            <a:endCxn id="12" idx="2"/>
          </p:cNvCxnSpPr>
          <p:nvPr/>
        </p:nvCxnSpPr>
        <p:spPr>
          <a:xfrm>
            <a:off x="1905000" y="502285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sp>
        <p:nvSpPr>
          <p:cNvPr id="36" name="Oval 24"/>
          <p:cNvSpPr txBox="1">
            <a:spLocks noChangeArrowheads="1"/>
          </p:cNvSpPr>
          <p:nvPr/>
        </p:nvSpPr>
        <p:spPr bwMode="auto">
          <a:xfrm>
            <a:off x="5410200" y="20510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Oval 24"/>
          <p:cNvSpPr txBox="1">
            <a:spLocks noChangeArrowheads="1"/>
          </p:cNvSpPr>
          <p:nvPr/>
        </p:nvSpPr>
        <p:spPr bwMode="auto">
          <a:xfrm>
            <a:off x="5410200" y="2952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Oval 24"/>
          <p:cNvSpPr txBox="1">
            <a:spLocks noChangeArrowheads="1"/>
          </p:cNvSpPr>
          <p:nvPr/>
        </p:nvSpPr>
        <p:spPr bwMode="auto">
          <a:xfrm>
            <a:off x="5410200" y="3867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Oval 24"/>
          <p:cNvSpPr txBox="1">
            <a:spLocks noChangeArrowheads="1"/>
          </p:cNvSpPr>
          <p:nvPr/>
        </p:nvSpPr>
        <p:spPr bwMode="auto">
          <a:xfrm>
            <a:off x="5410200" y="4749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Oval 24"/>
          <p:cNvSpPr txBox="1">
            <a:spLocks noChangeArrowheads="1"/>
          </p:cNvSpPr>
          <p:nvPr/>
        </p:nvSpPr>
        <p:spPr bwMode="auto">
          <a:xfrm>
            <a:off x="6997700" y="20574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Oval 24"/>
          <p:cNvSpPr txBox="1">
            <a:spLocks noChangeArrowheads="1"/>
          </p:cNvSpPr>
          <p:nvPr/>
        </p:nvSpPr>
        <p:spPr bwMode="auto">
          <a:xfrm>
            <a:off x="7010400" y="2952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Oval 24"/>
          <p:cNvSpPr txBox="1">
            <a:spLocks noChangeArrowheads="1"/>
          </p:cNvSpPr>
          <p:nvPr/>
        </p:nvSpPr>
        <p:spPr bwMode="auto">
          <a:xfrm>
            <a:off x="7010400" y="38576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Oval 24"/>
          <p:cNvSpPr txBox="1">
            <a:spLocks noChangeArrowheads="1"/>
          </p:cNvSpPr>
          <p:nvPr/>
        </p:nvSpPr>
        <p:spPr bwMode="auto">
          <a:xfrm>
            <a:off x="7010400" y="4756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3995" name="直接连接符 43"/>
          <p:cNvCxnSpPr>
            <a:stCxn id="36" idx="6"/>
            <a:endCxn id="40" idx="2"/>
          </p:cNvCxnSpPr>
          <p:nvPr/>
        </p:nvCxnSpPr>
        <p:spPr>
          <a:xfrm>
            <a:off x="5943600" y="2317750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6" name="直接连接符 44"/>
          <p:cNvCxnSpPr>
            <a:stCxn id="36" idx="5"/>
            <a:endCxn id="42" idx="1"/>
          </p:cNvCxnSpPr>
          <p:nvPr/>
        </p:nvCxnSpPr>
        <p:spPr>
          <a:xfrm>
            <a:off x="5865813" y="2505075"/>
            <a:ext cx="1222375" cy="14303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7" name="直接连接符 45"/>
          <p:cNvCxnSpPr>
            <a:stCxn id="37" idx="7"/>
            <a:endCxn id="40" idx="2"/>
          </p:cNvCxnSpPr>
          <p:nvPr/>
        </p:nvCxnSpPr>
        <p:spPr>
          <a:xfrm flipV="1">
            <a:off x="5865813" y="2324100"/>
            <a:ext cx="1131887" cy="7064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8" name="直接连接符 46"/>
          <p:cNvCxnSpPr>
            <a:stCxn id="38" idx="6"/>
            <a:endCxn id="41" idx="2"/>
          </p:cNvCxnSpPr>
          <p:nvPr/>
        </p:nvCxnSpPr>
        <p:spPr>
          <a:xfrm flipV="1">
            <a:off x="5943600" y="321945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9" name="直接连接符 47"/>
          <p:cNvCxnSpPr>
            <a:stCxn id="38" idx="6"/>
            <a:endCxn id="40" idx="2"/>
          </p:cNvCxnSpPr>
          <p:nvPr/>
        </p:nvCxnSpPr>
        <p:spPr>
          <a:xfrm flipV="1">
            <a:off x="5943600" y="23241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4000" name="直接连接符 48"/>
          <p:cNvCxnSpPr>
            <a:stCxn id="39" idx="6"/>
            <a:endCxn id="42" idx="2"/>
          </p:cNvCxnSpPr>
          <p:nvPr/>
        </p:nvCxnSpPr>
        <p:spPr>
          <a:xfrm flipV="1">
            <a:off x="5943600" y="41243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4001" name="直接连接符 49"/>
          <p:cNvCxnSpPr>
            <a:stCxn id="39" idx="6"/>
            <a:endCxn id="43" idx="2"/>
          </p:cNvCxnSpPr>
          <p:nvPr/>
        </p:nvCxnSpPr>
        <p:spPr>
          <a:xfrm>
            <a:off x="5943600" y="50165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002" name="文本框 50"/>
              <p:cNvSpPr txBox="1"/>
              <p:nvPr/>
            </p:nvSpPr>
            <p:spPr>
              <a:xfrm>
                <a:off x="5593687" y="5514836"/>
                <a:ext cx="2005357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002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687" y="5514836"/>
                <a:ext cx="2005357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30" t="-124" r="32" b="13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003" name="文本框 51"/>
              <p:cNvSpPr txBox="1"/>
              <p:nvPr/>
            </p:nvSpPr>
            <p:spPr>
              <a:xfrm>
                <a:off x="1511800" y="5921375"/>
                <a:ext cx="18532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003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800" y="5921375"/>
                <a:ext cx="185320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27" r="7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334000" y="5905500"/>
                <a:ext cx="2853089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905500"/>
                <a:ext cx="2853089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1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599044" y="3431678"/>
            <a:ext cx="1410335" cy="445135"/>
            <a:chOff x="5760" y="6264"/>
            <a:chExt cx="2640" cy="696"/>
          </a:xfrm>
        </p:grpSpPr>
        <p:sp>
          <p:nvSpPr>
            <p:cNvPr id="4" name="文本框 3"/>
            <p:cNvSpPr txBox="1"/>
            <p:nvPr/>
          </p:nvSpPr>
          <p:spPr>
            <a:xfrm>
              <a:off x="6442" y="6264"/>
              <a:ext cx="1456" cy="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grpSp>
        <p:nvGrpSpPr>
          <p:cNvPr id="13" name="组合 12"/>
          <p:cNvGrpSpPr/>
          <p:nvPr/>
        </p:nvGrpSpPr>
        <p:grpSpPr>
          <a:xfrm>
            <a:off x="3780790" y="3395980"/>
            <a:ext cx="1676400" cy="441960"/>
            <a:chOff x="5760" y="6264"/>
            <a:chExt cx="2640" cy="696"/>
          </a:xfrm>
        </p:grpSpPr>
        <p:sp>
          <p:nvSpPr>
            <p:cNvPr id="14" name="文本框 13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cxnSp>
        <p:nvCxnSpPr>
          <p:cNvPr id="16" name="直接连接符 21"/>
          <p:cNvCxnSpPr/>
          <p:nvPr/>
        </p:nvCxnSpPr>
        <p:spPr>
          <a:xfrm>
            <a:off x="1905000" y="2327275"/>
            <a:ext cx="1054100" cy="6350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7" name="直接连接符 43"/>
          <p:cNvCxnSpPr/>
          <p:nvPr/>
        </p:nvCxnSpPr>
        <p:spPr>
          <a:xfrm>
            <a:off x="5949950" y="2311400"/>
            <a:ext cx="1054100" cy="6350"/>
          </a:xfrm>
          <a:prstGeom prst="line">
            <a:avLst/>
          </a:prstGeom>
          <a:ln w="444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45"/>
          <p:cNvCxnSpPr/>
          <p:nvPr/>
        </p:nvCxnSpPr>
        <p:spPr>
          <a:xfrm flipV="1">
            <a:off x="5878513" y="2311400"/>
            <a:ext cx="1131887" cy="7064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9" name="直接连接符 43"/>
          <p:cNvCxnSpPr/>
          <p:nvPr/>
        </p:nvCxnSpPr>
        <p:spPr>
          <a:xfrm>
            <a:off x="5956300" y="2305050"/>
            <a:ext cx="1054100" cy="6350"/>
          </a:xfrm>
          <a:prstGeom prst="line">
            <a:avLst/>
          </a:prstGeom>
          <a:ln w="666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44"/>
          <p:cNvCxnSpPr/>
          <p:nvPr/>
        </p:nvCxnSpPr>
        <p:spPr>
          <a:xfrm>
            <a:off x="5878513" y="2513965"/>
            <a:ext cx="1222375" cy="14303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50"/>
              <p:cNvSpPr txBox="1"/>
              <p:nvPr/>
            </p:nvSpPr>
            <p:spPr>
              <a:xfrm>
                <a:off x="1600200" y="5578723"/>
                <a:ext cx="1664009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578723"/>
                <a:ext cx="1664009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62" r="19" b="7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84002" grpId="0"/>
      <p:bldP spid="8400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628650" y="145414"/>
            <a:ext cx="7886700" cy="1073785"/>
          </a:xfrm>
        </p:spPr>
        <p:txBody>
          <a:bodyPr vert="horz" wrap="square" lIns="92075" tIns="46038" rIns="92075" bIns="46038" anchor="ctr">
            <a:normAutofit/>
          </a:bodyPr>
          <a:lstStyle/>
          <a:p>
            <a:pPr algn="ctr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第二步：递归地定义最优值的代价</a:t>
            </a:r>
            <a:endParaRPr lang="zh-CN" altLang="en-US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396605" cy="4351338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2075" tIns="46038" rIns="92075" bIns="46038" anchor="t">
                <a:normAutofit/>
              </a:bodyPr>
              <a:lstStyle/>
              <a:p>
                <a:pPr>
                  <a:lnSpc>
                    <a:spcPct val="14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递归定义最优解代价</a:t>
                </a:r>
                <a:r>
                  <a:rPr lang="en-US" altLang="zh-CN" b="1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:</a:t>
                </a:r>
                <a:endPara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>
                  <a:lnSpc>
                    <a:spcPct val="14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𝒗</m:t>
                        </m:r>
                      </m:e>
                    </m:d>
                  </m:oMath>
                </a14:m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表示至多有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𝒌</m:t>
                    </m:r>
                  </m:oMath>
                </a14:m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条边的最短路径的代价</a:t>
                </a:r>
                <a:endParaRPr lang="en-US" altLang="zh-CN" b="1" dirty="0">
                  <a:latin typeface="楷体" panose="02010609060101010101" pitchFamily="49" charset="-122"/>
                  <a:ea typeface="楷体" panose="02010609060101010101" pitchFamily="49" charset="-122"/>
                  <a:cs typeface="+mn-ea"/>
                  <a:sym typeface="+mn-lt"/>
                </a:endParaRPr>
              </a:p>
              <a:p>
                <a:pPr>
                  <a:lnSpc>
                    <a:spcPct val="140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𝒗</m:t>
                        </m:r>
                      </m:e>
                    </m:d>
                    <m:r>
                      <a:rPr lang="en-US" altLang="zh-CN" b="1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b="1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𝒎𝒊𝒏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1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</m:ctrlPr>
                          </m:eqArrPr>
                          <m:e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𝒎𝒊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𝒏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altLang="zh-CN" b="1" i="1">
                                        <a:solidFill>
                                          <a:srgbClr val="2F12DE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solidFill>
                                          <a:srgbClr val="2F12DE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𝒖</m:t>
                                    </m:r>
                                    <m:r>
                                      <a:rPr lang="en-US" altLang="zh-CN" b="1" i="1">
                                        <a:solidFill>
                                          <a:srgbClr val="2F12DE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,</m:t>
                                    </m:r>
                                    <m:r>
                                      <a:rPr lang="en-US" altLang="zh-CN" b="1" i="1">
                                        <a:solidFill>
                                          <a:srgbClr val="2F12DE"/>
                                        </a:solidFill>
                                        <a:latin typeface="Cambria Math" panose="02040503050406030204" pitchFamily="18" charset="0"/>
                                        <a:cs typeface="+mn-ea"/>
                                        <a:sym typeface="+mn-lt"/>
                                      </a:rPr>
                                      <m:t>𝒗</m:t>
                                    </m:r>
                                  </m:e>
                                </m:d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∈</m:t>
                                </m:r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{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𝒅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𝒌</m:t>
                                </m:r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𝟏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cs typeface="+mn-ea"/>
                                    <a:sym typeface="+mn-lt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+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𝒘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(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𝒖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,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𝒗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)}</m:t>
                            </m:r>
                            <m:r>
                              <m:rPr>
                                <m:nor/>
                              </m:rPr>
                              <a:rPr lang="en-US" altLang="zh-CN" b="1" dirty="0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&amp;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𝒅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[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𝒌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𝟏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][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𝒗</m:t>
                            </m:r>
                            <m:r>
                              <a:rPr lang="en-US" altLang="zh-CN" b="1" i="1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cs typeface="+mn-ea"/>
                                <a:sym typeface="+mn-lt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="1" dirty="0">
                  <a:cs typeface="+mn-ea"/>
                  <a:sym typeface="+mn-lt"/>
                </a:endParaRPr>
              </a:p>
              <a:p>
                <a:pPr>
                  <a:lnSpc>
                    <a:spcPct val="140000"/>
                  </a:lnSpc>
                  <a:spcBef>
                    <a:spcPct val="0"/>
                  </a:spcBef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+mn-ea"/>
                    <a:sym typeface="+mn-lt"/>
                  </a:rPr>
                  <a:t>扫描顺序：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𝒌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= 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</m:oMath>
                </a14:m>
                <a:r>
                  <a:rPr lang="en-US" altLang="zh-CN" b="1" dirty="0">
                    <a:solidFill>
                      <a:srgbClr val="2F12DE"/>
                    </a:solidFill>
                    <a:cs typeface="+mn-ea"/>
                    <a:sym typeface="+mn-lt"/>
                  </a:rPr>
                  <a:t> </a:t>
                </a:r>
                <a:r>
                  <a:rPr lang="en-US" altLang="zh-CN" b="1" dirty="0">
                    <a:cs typeface="+mn-ea"/>
                    <a:sym typeface="+mn-lt"/>
                  </a:rPr>
                  <a:t>to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|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𝑽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|</m:t>
                    </m:r>
                  </m:oMath>
                </a14:m>
                <a:endParaRPr lang="en-US" altLang="zh-CN" b="1" dirty="0">
                  <a:solidFill>
                    <a:srgbClr val="2F12DE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614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396605" cy="4351338"/>
              </a:xfrm>
              <a:blipFill rotWithShape="1">
                <a:blip r:embed="rId1"/>
                <a:stretch>
                  <a:fillRect l="-151" t="-292" r="-151" b="-28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Oval 24"/>
          <p:cNvSpPr txBox="1">
            <a:spLocks noChangeArrowheads="1"/>
          </p:cNvSpPr>
          <p:nvPr/>
        </p:nvSpPr>
        <p:spPr bwMode="auto">
          <a:xfrm>
            <a:off x="1066800" y="17335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0668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066800" y="3549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066800" y="44323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654300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6670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667000" y="35401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667000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5004" name="直接连接符 12"/>
          <p:cNvCxnSpPr/>
          <p:nvPr/>
        </p:nvCxnSpPr>
        <p:spPr>
          <a:xfrm>
            <a:off x="1600200" y="2000250"/>
            <a:ext cx="1054100" cy="635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05" name="直接连接符 13"/>
          <p:cNvCxnSpPr>
            <a:stCxn id="5" idx="5"/>
            <a:endCxn id="11" idx="1"/>
          </p:cNvCxnSpPr>
          <p:nvPr/>
        </p:nvCxnSpPr>
        <p:spPr>
          <a:xfrm>
            <a:off x="1522413" y="2189163"/>
            <a:ext cx="1222375" cy="1428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6" name="直接连接符 14"/>
          <p:cNvCxnSpPr>
            <a:stCxn id="6" idx="7"/>
            <a:endCxn id="9" idx="2"/>
          </p:cNvCxnSpPr>
          <p:nvPr/>
        </p:nvCxnSpPr>
        <p:spPr>
          <a:xfrm flipV="1">
            <a:off x="1522413" y="2006600"/>
            <a:ext cx="1131887" cy="7064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7" name="直接连接符 15"/>
          <p:cNvCxnSpPr/>
          <p:nvPr/>
        </p:nvCxnSpPr>
        <p:spPr>
          <a:xfrm flipV="1">
            <a:off x="1600200" y="290195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8" name="直接连接符 16"/>
          <p:cNvCxnSpPr/>
          <p:nvPr/>
        </p:nvCxnSpPr>
        <p:spPr>
          <a:xfrm flipV="1">
            <a:off x="1600200" y="20066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9" name="直接连接符 17"/>
          <p:cNvCxnSpPr>
            <a:stCxn id="8" idx="6"/>
            <a:endCxn id="11" idx="2"/>
          </p:cNvCxnSpPr>
          <p:nvPr/>
        </p:nvCxnSpPr>
        <p:spPr>
          <a:xfrm flipV="1">
            <a:off x="1600200" y="38068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10" name="直接连接符 18"/>
          <p:cNvCxnSpPr>
            <a:stCxn id="8" idx="6"/>
            <a:endCxn id="12" idx="2"/>
          </p:cNvCxnSpPr>
          <p:nvPr/>
        </p:nvCxnSpPr>
        <p:spPr>
          <a:xfrm>
            <a:off x="1600200" y="46990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011" name="文本框 19"/>
              <p:cNvSpPr txBox="1"/>
              <p:nvPr/>
            </p:nvSpPr>
            <p:spPr>
              <a:xfrm>
                <a:off x="1103313" y="5173663"/>
                <a:ext cx="2650854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011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3" y="5173663"/>
                <a:ext cx="2650854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2" t="-79" r="2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24"/>
          <p:cNvSpPr txBox="1">
            <a:spLocks noChangeArrowheads="1"/>
          </p:cNvSpPr>
          <p:nvPr/>
        </p:nvSpPr>
        <p:spPr bwMode="auto">
          <a:xfrm>
            <a:off x="5367338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Oval 24"/>
          <p:cNvSpPr txBox="1">
            <a:spLocks noChangeArrowheads="1"/>
          </p:cNvSpPr>
          <p:nvPr/>
        </p:nvSpPr>
        <p:spPr bwMode="auto">
          <a:xfrm>
            <a:off x="5367338" y="26431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Oval 24"/>
          <p:cNvSpPr txBox="1">
            <a:spLocks noChangeArrowheads="1"/>
          </p:cNvSpPr>
          <p:nvPr/>
        </p:nvSpPr>
        <p:spPr bwMode="auto">
          <a:xfrm>
            <a:off x="5367338" y="35560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Oval 24"/>
          <p:cNvSpPr txBox="1">
            <a:spLocks noChangeArrowheads="1"/>
          </p:cNvSpPr>
          <p:nvPr/>
        </p:nvSpPr>
        <p:spPr bwMode="auto">
          <a:xfrm>
            <a:off x="5367338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Oval 24"/>
          <p:cNvSpPr txBox="1">
            <a:spLocks noChangeArrowheads="1"/>
          </p:cNvSpPr>
          <p:nvPr/>
        </p:nvSpPr>
        <p:spPr bwMode="auto">
          <a:xfrm>
            <a:off x="6956425" y="174783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Oval 24"/>
          <p:cNvSpPr txBox="1">
            <a:spLocks noChangeArrowheads="1"/>
          </p:cNvSpPr>
          <p:nvPr/>
        </p:nvSpPr>
        <p:spPr bwMode="auto">
          <a:xfrm>
            <a:off x="6967538" y="26431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Oval 24"/>
          <p:cNvSpPr txBox="1">
            <a:spLocks noChangeArrowheads="1"/>
          </p:cNvSpPr>
          <p:nvPr/>
        </p:nvSpPr>
        <p:spPr bwMode="auto">
          <a:xfrm>
            <a:off x="6967538" y="3548063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Oval 24"/>
          <p:cNvSpPr txBox="1">
            <a:spLocks noChangeArrowheads="1"/>
          </p:cNvSpPr>
          <p:nvPr/>
        </p:nvSpPr>
        <p:spPr bwMode="auto">
          <a:xfrm>
            <a:off x="6967538" y="44465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5020" name="直接连接符 58"/>
          <p:cNvCxnSpPr>
            <a:stCxn id="51" idx="6"/>
            <a:endCxn id="55" idx="2"/>
          </p:cNvCxnSpPr>
          <p:nvPr/>
        </p:nvCxnSpPr>
        <p:spPr>
          <a:xfrm>
            <a:off x="5900738" y="2006600"/>
            <a:ext cx="1055687" cy="79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1" name="直接连接符 59"/>
          <p:cNvCxnSpPr/>
          <p:nvPr/>
        </p:nvCxnSpPr>
        <p:spPr>
          <a:xfrm>
            <a:off x="5822950" y="2194878"/>
            <a:ext cx="1223963" cy="1430337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22" name="直接连接符 60"/>
          <p:cNvCxnSpPr>
            <a:stCxn id="52" idx="7"/>
            <a:endCxn id="55" idx="2"/>
          </p:cNvCxnSpPr>
          <p:nvPr/>
        </p:nvCxnSpPr>
        <p:spPr>
          <a:xfrm flipV="1">
            <a:off x="5822950" y="2014538"/>
            <a:ext cx="1133475" cy="706437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23" name="直接连接符 61"/>
          <p:cNvCxnSpPr/>
          <p:nvPr/>
        </p:nvCxnSpPr>
        <p:spPr>
          <a:xfrm flipV="1">
            <a:off x="5900738" y="2909888"/>
            <a:ext cx="1066800" cy="912812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4" name="直接连接符 62"/>
          <p:cNvCxnSpPr>
            <a:stCxn id="53" idx="6"/>
            <a:endCxn id="55" idx="2"/>
          </p:cNvCxnSpPr>
          <p:nvPr/>
        </p:nvCxnSpPr>
        <p:spPr>
          <a:xfrm flipV="1">
            <a:off x="5900738" y="2014538"/>
            <a:ext cx="1055687" cy="1808162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5" name="直接连接符 63"/>
          <p:cNvCxnSpPr>
            <a:stCxn id="54" idx="6"/>
            <a:endCxn id="57" idx="2"/>
          </p:cNvCxnSpPr>
          <p:nvPr/>
        </p:nvCxnSpPr>
        <p:spPr>
          <a:xfrm flipV="1">
            <a:off x="5900738" y="3814763"/>
            <a:ext cx="1066800" cy="89058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6" name="直接连接符 64"/>
          <p:cNvCxnSpPr>
            <a:stCxn id="54" idx="6"/>
            <a:endCxn id="58" idx="2"/>
          </p:cNvCxnSpPr>
          <p:nvPr/>
        </p:nvCxnSpPr>
        <p:spPr>
          <a:xfrm>
            <a:off x="5900738" y="4705350"/>
            <a:ext cx="1066800" cy="79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027" name="文本框 65"/>
              <p:cNvSpPr txBox="1"/>
              <p:nvPr/>
            </p:nvSpPr>
            <p:spPr>
              <a:xfrm>
                <a:off x="5216525" y="5184775"/>
                <a:ext cx="3296352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027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25" y="5184775"/>
                <a:ext cx="3296352" cy="400110"/>
              </a:xfrm>
              <a:prstGeom prst="rect">
                <a:avLst/>
              </a:prstGeom>
              <a:blipFill rotWithShape="1">
                <a:blip r:embed="rId2"/>
                <a:stretch>
                  <a:fillRect r="2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84263" y="5613400"/>
                <a:ext cx="18532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3" y="5613400"/>
                <a:ext cx="1853200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7" r="32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449888" y="5614988"/>
                <a:ext cx="18532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888" y="5614988"/>
                <a:ext cx="185320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7" t="-79" r="32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xfrm>
            <a:off x="698500" y="98425"/>
            <a:ext cx="7886700" cy="55499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例子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40125" y="2983230"/>
            <a:ext cx="1676400" cy="441960"/>
            <a:chOff x="5760" y="6264"/>
            <a:chExt cx="2640" cy="696"/>
          </a:xfrm>
        </p:grpSpPr>
        <p:sp>
          <p:nvSpPr>
            <p:cNvPr id="40" name="文本框 39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grpSp>
        <p:nvGrpSpPr>
          <p:cNvPr id="13" name="组合 12"/>
          <p:cNvGrpSpPr/>
          <p:nvPr/>
        </p:nvGrpSpPr>
        <p:grpSpPr>
          <a:xfrm>
            <a:off x="7414260" y="3009900"/>
            <a:ext cx="1676400" cy="441960"/>
            <a:chOff x="5760" y="6264"/>
            <a:chExt cx="2640" cy="696"/>
          </a:xfrm>
        </p:grpSpPr>
        <p:sp>
          <p:nvSpPr>
            <p:cNvPr id="14" name="文本框 13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cxnSp>
        <p:nvCxnSpPr>
          <p:cNvPr id="2" name="直接连接符 12"/>
          <p:cNvCxnSpPr/>
          <p:nvPr/>
        </p:nvCxnSpPr>
        <p:spPr>
          <a:xfrm>
            <a:off x="1612900" y="1997075"/>
            <a:ext cx="1054100" cy="6350"/>
          </a:xfrm>
          <a:prstGeom prst="line">
            <a:avLst/>
          </a:prstGeom>
          <a:ln w="412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6" name="直接连接符 13"/>
          <p:cNvCxnSpPr/>
          <p:nvPr/>
        </p:nvCxnSpPr>
        <p:spPr>
          <a:xfrm>
            <a:off x="1515428" y="2187258"/>
            <a:ext cx="1222375" cy="1428750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4"/>
          <p:cNvCxnSpPr/>
          <p:nvPr/>
        </p:nvCxnSpPr>
        <p:spPr>
          <a:xfrm flipV="1">
            <a:off x="1522413" y="2014220"/>
            <a:ext cx="1131887" cy="706438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5"/>
          <p:cNvCxnSpPr/>
          <p:nvPr/>
        </p:nvCxnSpPr>
        <p:spPr>
          <a:xfrm flipV="1">
            <a:off x="1612900" y="2892425"/>
            <a:ext cx="1066800" cy="914400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9" name="直接连接符 61"/>
          <p:cNvCxnSpPr/>
          <p:nvPr/>
        </p:nvCxnSpPr>
        <p:spPr>
          <a:xfrm flipV="1">
            <a:off x="5901373" y="2909888"/>
            <a:ext cx="1066800" cy="912812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64"/>
          <p:cNvCxnSpPr/>
          <p:nvPr/>
        </p:nvCxnSpPr>
        <p:spPr>
          <a:xfrm>
            <a:off x="5901373" y="4709795"/>
            <a:ext cx="1066800" cy="79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85011" grpId="0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85027" grpId="0"/>
      <p:bldP spid="85027" grpId="1"/>
      <p:bldP spid="3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Oval 24"/>
          <p:cNvSpPr txBox="1">
            <a:spLocks noChangeArrowheads="1"/>
          </p:cNvSpPr>
          <p:nvPr/>
        </p:nvSpPr>
        <p:spPr bwMode="auto">
          <a:xfrm>
            <a:off x="1143000" y="17335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1430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143000" y="3549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143000" y="44323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730500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7432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743200" y="35401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743200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6028" name="直接连接符 12"/>
          <p:cNvCxnSpPr>
            <a:stCxn id="5" idx="6"/>
            <a:endCxn id="9" idx="2"/>
          </p:cNvCxnSpPr>
          <p:nvPr/>
        </p:nvCxnSpPr>
        <p:spPr>
          <a:xfrm>
            <a:off x="1676400" y="2000250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29" name="直接连接符 13"/>
          <p:cNvCxnSpPr/>
          <p:nvPr/>
        </p:nvCxnSpPr>
        <p:spPr>
          <a:xfrm>
            <a:off x="1598613" y="2187258"/>
            <a:ext cx="1222375" cy="142875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0" name="直接连接符 14"/>
          <p:cNvCxnSpPr>
            <a:stCxn id="6" idx="7"/>
            <a:endCxn id="9" idx="2"/>
          </p:cNvCxnSpPr>
          <p:nvPr/>
        </p:nvCxnSpPr>
        <p:spPr>
          <a:xfrm flipV="1">
            <a:off x="1598613" y="2006600"/>
            <a:ext cx="1131887" cy="706438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1" name="直接连接符 15"/>
          <p:cNvCxnSpPr>
            <a:stCxn id="7" idx="6"/>
            <a:endCxn id="10" idx="2"/>
          </p:cNvCxnSpPr>
          <p:nvPr/>
        </p:nvCxnSpPr>
        <p:spPr>
          <a:xfrm flipV="1">
            <a:off x="1676400" y="2901950"/>
            <a:ext cx="1066800" cy="914400"/>
          </a:xfrm>
          <a:prstGeom prst="line">
            <a:avLst/>
          </a:prstGeom>
          <a:ln w="1905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2" name="直接连接符 16"/>
          <p:cNvCxnSpPr>
            <a:stCxn id="7" idx="6"/>
            <a:endCxn id="9" idx="2"/>
          </p:cNvCxnSpPr>
          <p:nvPr/>
        </p:nvCxnSpPr>
        <p:spPr>
          <a:xfrm flipV="1">
            <a:off x="1676400" y="20066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33" name="直接连接符 17"/>
          <p:cNvCxnSpPr>
            <a:stCxn id="8" idx="6"/>
            <a:endCxn id="11" idx="2"/>
          </p:cNvCxnSpPr>
          <p:nvPr/>
        </p:nvCxnSpPr>
        <p:spPr>
          <a:xfrm flipV="1">
            <a:off x="1676400" y="38068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34" name="直接连接符 18"/>
          <p:cNvCxnSpPr>
            <a:stCxn id="8" idx="6"/>
            <a:endCxn id="12" idx="2"/>
          </p:cNvCxnSpPr>
          <p:nvPr/>
        </p:nvCxnSpPr>
        <p:spPr>
          <a:xfrm>
            <a:off x="1676400" y="46990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035" name="文本框 19"/>
              <p:cNvSpPr txBox="1"/>
              <p:nvPr/>
            </p:nvSpPr>
            <p:spPr>
              <a:xfrm>
                <a:off x="985838" y="5135563"/>
                <a:ext cx="3941848" cy="4001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6035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5135563"/>
                <a:ext cx="3941848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8" t="-79" r="2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825240" y="2620328"/>
            <a:ext cx="5211683" cy="130317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lnSpc>
                <a:spcPct val="15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此时图中已无增广路，故该二分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图的最大匹配为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（完美匹配）</a:t>
            </a:r>
            <a:endParaRPr lang="zh-CN" altLang="en-US" sz="28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3970" name="标题 1"/>
          <p:cNvSpPr>
            <a:spLocks noGrp="1"/>
          </p:cNvSpPr>
          <p:nvPr>
            <p:ph type="title"/>
          </p:nvPr>
        </p:nvSpPr>
        <p:spPr>
          <a:xfrm>
            <a:off x="698500" y="98425"/>
            <a:ext cx="7886700" cy="554990"/>
          </a:xfrm>
        </p:spPr>
        <p:txBody>
          <a:bodyPr vert="horz" wrap="square" lIns="92075" tIns="46038" rIns="92075" bIns="46038" anchor="ctr">
            <a:normAutofit fontScale="90000"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例子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" name="直接连接符 18"/>
          <p:cNvCxnSpPr/>
          <p:nvPr/>
        </p:nvCxnSpPr>
        <p:spPr>
          <a:xfrm>
            <a:off x="1676400" y="4702175"/>
            <a:ext cx="1066800" cy="635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5" grpId="0" animBg="1"/>
      <p:bldP spid="86035" grpId="1" animBg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75" y="139700"/>
            <a:ext cx="7886700" cy="76962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879475"/>
                <a:ext cx="8613775" cy="2244725"/>
              </a:xfrm>
              <a:ln w="25400">
                <a:solidFill>
                  <a:schemeClr val="accent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现要给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个工人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分配任务，每个工人可完成不同的任务，但最多只能接受一个任务。共有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个任务，每个任务也只能分配给一个工人，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问最多可以分配多少个任务给工人？（二分图最大匹配问题）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79475"/>
                <a:ext cx="8613775" cy="2244725"/>
              </a:xfrm>
              <a:blipFill rotWithShape="1">
                <a:blip r:embed="rId1"/>
                <a:stretch>
                  <a:fillRect l="-147" t="-566" r="-855" b="-56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47800" y="323403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819400" y="5253335"/>
            <a:ext cx="418576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代表能完成，</a:t>
            </a:r>
            <a:r>
              <a:rPr lang="en-US" altLang="zh-CN" sz="2400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400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代表不能完成</a:t>
            </a:r>
            <a:endParaRPr lang="zh-CN" altLang="en-US" sz="2400" i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28675"/>
                <a:ext cx="8502015" cy="4962525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>
                <a:normAutofit fontScale="975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分析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该问题可以转化为一个图模型。工人和任务可以看作两个不相交的点集合，将工人和他能完成的任务相连（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比如工人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能完成任务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，则图中含有边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），因此图中的每条边的两个顶点分别落在两个集合里，所以此图是一个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二分图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。又因为“每个工人只能接受一个任务，每个任务只能分配给一个工人”，则意味着我们要寻找一个边集合，使得任意两条边没有公共顶点，这就是该图的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。“最多可以分配多少个任务”就是要寻找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最大匹配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，可以用匈牙利算法求解。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28675"/>
                <a:ext cx="8502015" cy="4962525"/>
              </a:xfrm>
              <a:blipFill rotWithShape="1">
                <a:blip r:embed="rId1"/>
                <a:stretch>
                  <a:fillRect l="-149" t="-256" r="-149" b="-25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/>
        </p:nvSpPr>
        <p:spPr>
          <a:xfrm>
            <a:off x="717550" y="142875"/>
            <a:ext cx="7886700" cy="76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Oval 24"/>
          <p:cNvSpPr>
            <a:spLocks noGrp="1"/>
          </p:cNvSpPr>
          <p:nvPr>
            <p:ph idx="1"/>
          </p:nvPr>
        </p:nvSpPr>
        <p:spPr>
          <a:xfrm>
            <a:off x="1371600" y="2057400"/>
            <a:ext cx="533400" cy="533400"/>
          </a:xfrm>
          <a:prstGeom prst="ellipse">
            <a:avLst/>
          </a:prstGeom>
          <a:ln w="28575">
            <a:solidFill>
              <a:schemeClr val="tx1">
                <a:alpha val="100000"/>
              </a:schemeClr>
            </a:solidFill>
            <a:headEnd w="sm" len="sm"/>
            <a:tailEnd w="sm" len="sm"/>
          </a:ln>
        </p:spPr>
        <p:txBody>
          <a:bodyPr vert="horz" wrap="none" lIns="92075" tIns="46038" rIns="92075" bIns="46038" anchor="ctr">
            <a:normAutofit fontScale="87500" lnSpcReduction="10000"/>
          </a:bodyPr>
          <a:lstStyle/>
          <a:p>
            <a:pPr algn="ctr">
              <a:spcBef>
                <a:spcPct val="0"/>
              </a:spcBef>
              <a:buClr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371600" y="29591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371600" y="38735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371600" y="4756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959100" y="2063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971800" y="29591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971800" y="386397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971800" y="47625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3980" name="直接连接符 21"/>
          <p:cNvCxnSpPr>
            <a:stCxn id="83972" idx="6"/>
            <a:endCxn id="9" idx="2"/>
          </p:cNvCxnSpPr>
          <p:nvPr/>
        </p:nvCxnSpPr>
        <p:spPr>
          <a:xfrm>
            <a:off x="1905000" y="2324100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1" name="直接连接符 23"/>
          <p:cNvCxnSpPr>
            <a:stCxn id="83972" idx="5"/>
            <a:endCxn id="11" idx="1"/>
          </p:cNvCxnSpPr>
          <p:nvPr/>
        </p:nvCxnSpPr>
        <p:spPr>
          <a:xfrm>
            <a:off x="1827213" y="2513013"/>
            <a:ext cx="1222375" cy="143033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2" name="直接连接符 25"/>
          <p:cNvCxnSpPr>
            <a:stCxn id="6" idx="7"/>
            <a:endCxn id="9" idx="2"/>
          </p:cNvCxnSpPr>
          <p:nvPr/>
        </p:nvCxnSpPr>
        <p:spPr>
          <a:xfrm flipV="1">
            <a:off x="1827213" y="2330450"/>
            <a:ext cx="1131887" cy="70802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3" name="直接连接符 27"/>
          <p:cNvCxnSpPr>
            <a:stCxn id="7" idx="6"/>
            <a:endCxn id="10" idx="2"/>
          </p:cNvCxnSpPr>
          <p:nvPr/>
        </p:nvCxnSpPr>
        <p:spPr>
          <a:xfrm flipV="1">
            <a:off x="1905000" y="322580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4" name="直接连接符 29"/>
          <p:cNvCxnSpPr>
            <a:stCxn id="7" idx="6"/>
            <a:endCxn id="9" idx="2"/>
          </p:cNvCxnSpPr>
          <p:nvPr/>
        </p:nvCxnSpPr>
        <p:spPr>
          <a:xfrm flipV="1">
            <a:off x="1905000" y="233045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5" name="直接连接符 31"/>
          <p:cNvCxnSpPr>
            <a:stCxn id="8" idx="6"/>
            <a:endCxn id="11" idx="2"/>
          </p:cNvCxnSpPr>
          <p:nvPr/>
        </p:nvCxnSpPr>
        <p:spPr>
          <a:xfrm flipV="1">
            <a:off x="1905000" y="413067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86" name="直接连接符 34"/>
          <p:cNvCxnSpPr>
            <a:stCxn id="8" idx="6"/>
            <a:endCxn id="12" idx="2"/>
          </p:cNvCxnSpPr>
          <p:nvPr/>
        </p:nvCxnSpPr>
        <p:spPr>
          <a:xfrm>
            <a:off x="1905000" y="502285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sp>
        <p:nvSpPr>
          <p:cNvPr id="36" name="Oval 24"/>
          <p:cNvSpPr txBox="1">
            <a:spLocks noChangeArrowheads="1"/>
          </p:cNvSpPr>
          <p:nvPr/>
        </p:nvSpPr>
        <p:spPr bwMode="auto">
          <a:xfrm>
            <a:off x="5410200" y="20510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A	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Oval 24"/>
          <p:cNvSpPr txBox="1">
            <a:spLocks noChangeArrowheads="1"/>
          </p:cNvSpPr>
          <p:nvPr/>
        </p:nvSpPr>
        <p:spPr bwMode="auto">
          <a:xfrm>
            <a:off x="5410200" y="2952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Oval 24"/>
          <p:cNvSpPr txBox="1">
            <a:spLocks noChangeArrowheads="1"/>
          </p:cNvSpPr>
          <p:nvPr/>
        </p:nvSpPr>
        <p:spPr bwMode="auto">
          <a:xfrm>
            <a:off x="5410200" y="3867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Oval 24"/>
          <p:cNvSpPr txBox="1">
            <a:spLocks noChangeArrowheads="1"/>
          </p:cNvSpPr>
          <p:nvPr/>
        </p:nvSpPr>
        <p:spPr bwMode="auto">
          <a:xfrm>
            <a:off x="5410200" y="47498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Oval 24"/>
          <p:cNvSpPr txBox="1">
            <a:spLocks noChangeArrowheads="1"/>
          </p:cNvSpPr>
          <p:nvPr/>
        </p:nvSpPr>
        <p:spPr bwMode="auto">
          <a:xfrm>
            <a:off x="6997700" y="20574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Oval 24"/>
          <p:cNvSpPr txBox="1">
            <a:spLocks noChangeArrowheads="1"/>
          </p:cNvSpPr>
          <p:nvPr/>
        </p:nvSpPr>
        <p:spPr bwMode="auto">
          <a:xfrm>
            <a:off x="7010400" y="29527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Oval 24"/>
          <p:cNvSpPr txBox="1">
            <a:spLocks noChangeArrowheads="1"/>
          </p:cNvSpPr>
          <p:nvPr/>
        </p:nvSpPr>
        <p:spPr bwMode="auto">
          <a:xfrm>
            <a:off x="7010400" y="38576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Oval 24"/>
          <p:cNvSpPr txBox="1">
            <a:spLocks noChangeArrowheads="1"/>
          </p:cNvSpPr>
          <p:nvPr/>
        </p:nvSpPr>
        <p:spPr bwMode="auto">
          <a:xfrm>
            <a:off x="7010400" y="47561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3995" name="直接连接符 43"/>
          <p:cNvCxnSpPr/>
          <p:nvPr/>
        </p:nvCxnSpPr>
        <p:spPr>
          <a:xfrm>
            <a:off x="5943600" y="2317750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6" name="直接连接符 44"/>
          <p:cNvCxnSpPr>
            <a:stCxn id="36" idx="5"/>
            <a:endCxn id="42" idx="1"/>
          </p:cNvCxnSpPr>
          <p:nvPr/>
        </p:nvCxnSpPr>
        <p:spPr>
          <a:xfrm>
            <a:off x="5865813" y="2505075"/>
            <a:ext cx="1222375" cy="14303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7" name="直接连接符 45"/>
          <p:cNvCxnSpPr>
            <a:stCxn id="37" idx="7"/>
            <a:endCxn id="40" idx="2"/>
          </p:cNvCxnSpPr>
          <p:nvPr/>
        </p:nvCxnSpPr>
        <p:spPr>
          <a:xfrm flipV="1">
            <a:off x="5865813" y="2324100"/>
            <a:ext cx="1131887" cy="7064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8" name="直接连接符 46"/>
          <p:cNvCxnSpPr>
            <a:stCxn id="38" idx="6"/>
            <a:endCxn id="41" idx="2"/>
          </p:cNvCxnSpPr>
          <p:nvPr/>
        </p:nvCxnSpPr>
        <p:spPr>
          <a:xfrm flipV="1">
            <a:off x="5943600" y="321945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3999" name="直接连接符 47"/>
          <p:cNvCxnSpPr>
            <a:stCxn id="38" idx="6"/>
            <a:endCxn id="40" idx="2"/>
          </p:cNvCxnSpPr>
          <p:nvPr/>
        </p:nvCxnSpPr>
        <p:spPr>
          <a:xfrm flipV="1">
            <a:off x="5943600" y="23241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4000" name="直接连接符 48"/>
          <p:cNvCxnSpPr>
            <a:stCxn id="39" idx="6"/>
            <a:endCxn id="42" idx="2"/>
          </p:cNvCxnSpPr>
          <p:nvPr/>
        </p:nvCxnSpPr>
        <p:spPr>
          <a:xfrm flipV="1">
            <a:off x="5943600" y="41243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4001" name="直接连接符 49"/>
          <p:cNvCxnSpPr>
            <a:stCxn id="39" idx="6"/>
            <a:endCxn id="43" idx="2"/>
          </p:cNvCxnSpPr>
          <p:nvPr/>
        </p:nvCxnSpPr>
        <p:spPr>
          <a:xfrm>
            <a:off x="5943600" y="50165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002" name="文本框 50"/>
              <p:cNvSpPr txBox="1"/>
              <p:nvPr/>
            </p:nvSpPr>
            <p:spPr>
              <a:xfrm>
                <a:off x="5671185" y="5520055"/>
                <a:ext cx="2069862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002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185" y="5520055"/>
                <a:ext cx="2069862" cy="400110"/>
              </a:xfrm>
              <a:prstGeom prst="rect">
                <a:avLst/>
              </a:prstGeom>
              <a:blipFill rotWithShape="1">
                <a:blip r:embed="rId1"/>
                <a:stretch>
                  <a:fillRect r="19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003" name="文本框 51"/>
              <p:cNvSpPr txBox="1"/>
              <p:nvPr/>
            </p:nvSpPr>
            <p:spPr>
              <a:xfrm>
                <a:off x="1535571" y="5764691"/>
                <a:ext cx="1945469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003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571" y="5764691"/>
                <a:ext cx="1945469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7" t="-40" r="31" b="5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074920" y="5864225"/>
                <a:ext cx="2907334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920" y="5864225"/>
                <a:ext cx="2907334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10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/>
          <p:cNvSpPr>
            <a:spLocks noGrp="1"/>
          </p:cNvSpPr>
          <p:nvPr/>
        </p:nvSpPr>
        <p:spPr>
          <a:xfrm>
            <a:off x="717550" y="142875"/>
            <a:ext cx="7886700" cy="76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22700" y="3274060"/>
            <a:ext cx="1676400" cy="441960"/>
            <a:chOff x="5760" y="6264"/>
            <a:chExt cx="2640" cy="696"/>
          </a:xfrm>
        </p:grpSpPr>
        <p:sp>
          <p:nvSpPr>
            <p:cNvPr id="13" name="文本框 12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grpSp>
        <p:nvGrpSpPr>
          <p:cNvPr id="15" name="组合 14"/>
          <p:cNvGrpSpPr/>
          <p:nvPr/>
        </p:nvGrpSpPr>
        <p:grpSpPr>
          <a:xfrm>
            <a:off x="7396480" y="3274060"/>
            <a:ext cx="1676400" cy="441960"/>
            <a:chOff x="5760" y="6264"/>
            <a:chExt cx="2640" cy="696"/>
          </a:xfrm>
        </p:grpSpPr>
        <p:sp>
          <p:nvSpPr>
            <p:cNvPr id="16" name="文本框 15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cxnSp>
        <p:nvCxnSpPr>
          <p:cNvPr id="3" name="直接连接符 21"/>
          <p:cNvCxnSpPr/>
          <p:nvPr/>
        </p:nvCxnSpPr>
        <p:spPr>
          <a:xfrm>
            <a:off x="1917700" y="2311400"/>
            <a:ext cx="1054100" cy="6350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8" name="直接连接符 43"/>
          <p:cNvCxnSpPr/>
          <p:nvPr/>
        </p:nvCxnSpPr>
        <p:spPr>
          <a:xfrm>
            <a:off x="5956300" y="2320925"/>
            <a:ext cx="1054100" cy="6350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45"/>
          <p:cNvCxnSpPr/>
          <p:nvPr/>
        </p:nvCxnSpPr>
        <p:spPr>
          <a:xfrm flipV="1">
            <a:off x="5865813" y="2331720"/>
            <a:ext cx="1131887" cy="7064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20" name="直接连接符 43"/>
          <p:cNvCxnSpPr/>
          <p:nvPr/>
        </p:nvCxnSpPr>
        <p:spPr>
          <a:xfrm>
            <a:off x="5956300" y="2331720"/>
            <a:ext cx="1054100" cy="6350"/>
          </a:xfrm>
          <a:prstGeom prst="line">
            <a:avLst/>
          </a:prstGeom>
          <a:ln w="666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44"/>
          <p:cNvCxnSpPr/>
          <p:nvPr/>
        </p:nvCxnSpPr>
        <p:spPr>
          <a:xfrm>
            <a:off x="5872163" y="2503805"/>
            <a:ext cx="1222375" cy="14303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50"/>
              <p:cNvSpPr txBox="1"/>
              <p:nvPr/>
            </p:nvSpPr>
            <p:spPr>
              <a:xfrm>
                <a:off x="1600045" y="5460970"/>
                <a:ext cx="1664009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045" y="5460970"/>
                <a:ext cx="1664009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9" t="-151" r="9" b="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84002" grpId="0"/>
      <p:bldP spid="84002" grpId="1"/>
      <p:bldP spid="84003" grpId="0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Oval 24"/>
          <p:cNvSpPr txBox="1">
            <a:spLocks noChangeArrowheads="1"/>
          </p:cNvSpPr>
          <p:nvPr/>
        </p:nvSpPr>
        <p:spPr bwMode="auto">
          <a:xfrm>
            <a:off x="1066800" y="17335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0668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066800" y="3549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066800" y="44323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654300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6670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667000" y="35401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667000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5004" name="直接连接符 12"/>
          <p:cNvCxnSpPr/>
          <p:nvPr/>
        </p:nvCxnSpPr>
        <p:spPr>
          <a:xfrm>
            <a:off x="1600200" y="2000250"/>
            <a:ext cx="1054100" cy="635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05" name="直接连接符 13"/>
          <p:cNvCxnSpPr>
            <a:stCxn id="5" idx="5"/>
            <a:endCxn id="11" idx="1"/>
          </p:cNvCxnSpPr>
          <p:nvPr/>
        </p:nvCxnSpPr>
        <p:spPr>
          <a:xfrm>
            <a:off x="1522413" y="2189163"/>
            <a:ext cx="1222375" cy="1428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6" name="直接连接符 14"/>
          <p:cNvCxnSpPr/>
          <p:nvPr/>
        </p:nvCxnSpPr>
        <p:spPr>
          <a:xfrm flipV="1">
            <a:off x="1522413" y="2006600"/>
            <a:ext cx="1131887" cy="7064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7" name="直接连接符 15"/>
          <p:cNvCxnSpPr>
            <a:stCxn id="7" idx="6"/>
            <a:endCxn id="10" idx="2"/>
          </p:cNvCxnSpPr>
          <p:nvPr/>
        </p:nvCxnSpPr>
        <p:spPr>
          <a:xfrm flipV="1">
            <a:off x="1600200" y="2901950"/>
            <a:ext cx="1066800" cy="91440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8" name="直接连接符 16"/>
          <p:cNvCxnSpPr>
            <a:stCxn id="7" idx="6"/>
            <a:endCxn id="9" idx="2"/>
          </p:cNvCxnSpPr>
          <p:nvPr/>
        </p:nvCxnSpPr>
        <p:spPr>
          <a:xfrm flipV="1">
            <a:off x="1600200" y="20066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09" name="直接连接符 17"/>
          <p:cNvCxnSpPr>
            <a:stCxn id="8" idx="6"/>
            <a:endCxn id="11" idx="2"/>
          </p:cNvCxnSpPr>
          <p:nvPr/>
        </p:nvCxnSpPr>
        <p:spPr>
          <a:xfrm flipV="1">
            <a:off x="1600200" y="38068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10" name="直接连接符 18"/>
          <p:cNvCxnSpPr>
            <a:stCxn id="8" idx="6"/>
            <a:endCxn id="12" idx="2"/>
          </p:cNvCxnSpPr>
          <p:nvPr/>
        </p:nvCxnSpPr>
        <p:spPr>
          <a:xfrm>
            <a:off x="1600200" y="46990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011" name="文本框 19"/>
              <p:cNvSpPr txBox="1"/>
              <p:nvPr/>
            </p:nvSpPr>
            <p:spPr>
              <a:xfrm>
                <a:off x="1103313" y="5173663"/>
                <a:ext cx="2790636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011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3" y="5173663"/>
                <a:ext cx="2790636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11" t="-79" r="5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24"/>
          <p:cNvSpPr txBox="1">
            <a:spLocks noChangeArrowheads="1"/>
          </p:cNvSpPr>
          <p:nvPr/>
        </p:nvSpPr>
        <p:spPr bwMode="auto">
          <a:xfrm>
            <a:off x="5367338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" name="Oval 24"/>
          <p:cNvSpPr txBox="1">
            <a:spLocks noChangeArrowheads="1"/>
          </p:cNvSpPr>
          <p:nvPr/>
        </p:nvSpPr>
        <p:spPr bwMode="auto">
          <a:xfrm>
            <a:off x="5367338" y="26431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" name="Oval 24"/>
          <p:cNvSpPr txBox="1">
            <a:spLocks noChangeArrowheads="1"/>
          </p:cNvSpPr>
          <p:nvPr/>
        </p:nvSpPr>
        <p:spPr bwMode="auto">
          <a:xfrm>
            <a:off x="5367338" y="35560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4" name="Oval 24"/>
          <p:cNvSpPr txBox="1">
            <a:spLocks noChangeArrowheads="1"/>
          </p:cNvSpPr>
          <p:nvPr/>
        </p:nvSpPr>
        <p:spPr bwMode="auto">
          <a:xfrm>
            <a:off x="5367338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5" name="Oval 24"/>
          <p:cNvSpPr txBox="1">
            <a:spLocks noChangeArrowheads="1"/>
          </p:cNvSpPr>
          <p:nvPr/>
        </p:nvSpPr>
        <p:spPr bwMode="auto">
          <a:xfrm>
            <a:off x="6956425" y="174783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6" name="Oval 24"/>
          <p:cNvSpPr txBox="1">
            <a:spLocks noChangeArrowheads="1"/>
          </p:cNvSpPr>
          <p:nvPr/>
        </p:nvSpPr>
        <p:spPr bwMode="auto">
          <a:xfrm>
            <a:off x="6967538" y="26431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Oval 24"/>
          <p:cNvSpPr txBox="1">
            <a:spLocks noChangeArrowheads="1"/>
          </p:cNvSpPr>
          <p:nvPr/>
        </p:nvSpPr>
        <p:spPr bwMode="auto">
          <a:xfrm>
            <a:off x="6967538" y="3548063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" name="Oval 24"/>
          <p:cNvSpPr txBox="1">
            <a:spLocks noChangeArrowheads="1"/>
          </p:cNvSpPr>
          <p:nvPr/>
        </p:nvSpPr>
        <p:spPr bwMode="auto">
          <a:xfrm>
            <a:off x="6967538" y="4446588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5020" name="直接连接符 58"/>
          <p:cNvCxnSpPr>
            <a:stCxn id="51" idx="6"/>
            <a:endCxn id="55" idx="2"/>
          </p:cNvCxnSpPr>
          <p:nvPr/>
        </p:nvCxnSpPr>
        <p:spPr>
          <a:xfrm>
            <a:off x="5900738" y="2006600"/>
            <a:ext cx="1055687" cy="79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1" name="直接连接符 59"/>
          <p:cNvCxnSpPr>
            <a:stCxn id="51" idx="5"/>
            <a:endCxn id="57" idx="1"/>
          </p:cNvCxnSpPr>
          <p:nvPr/>
        </p:nvCxnSpPr>
        <p:spPr>
          <a:xfrm>
            <a:off x="5822950" y="2195513"/>
            <a:ext cx="1223963" cy="1430337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22" name="直接连接符 60"/>
          <p:cNvCxnSpPr>
            <a:stCxn id="52" idx="7"/>
            <a:endCxn id="55" idx="2"/>
          </p:cNvCxnSpPr>
          <p:nvPr/>
        </p:nvCxnSpPr>
        <p:spPr>
          <a:xfrm flipV="1">
            <a:off x="5822950" y="2014538"/>
            <a:ext cx="1133475" cy="706437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023" name="直接连接符 61"/>
          <p:cNvCxnSpPr>
            <a:stCxn id="53" idx="6"/>
            <a:endCxn id="56" idx="2"/>
          </p:cNvCxnSpPr>
          <p:nvPr/>
        </p:nvCxnSpPr>
        <p:spPr>
          <a:xfrm flipV="1">
            <a:off x="5900738" y="2909888"/>
            <a:ext cx="1066800" cy="912812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4" name="直接连接符 62"/>
          <p:cNvCxnSpPr/>
          <p:nvPr/>
        </p:nvCxnSpPr>
        <p:spPr>
          <a:xfrm flipV="1">
            <a:off x="5900738" y="2014538"/>
            <a:ext cx="1055687" cy="1808162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5" name="直接连接符 63"/>
          <p:cNvCxnSpPr>
            <a:stCxn id="54" idx="6"/>
            <a:endCxn id="57" idx="2"/>
          </p:cNvCxnSpPr>
          <p:nvPr/>
        </p:nvCxnSpPr>
        <p:spPr>
          <a:xfrm flipV="1">
            <a:off x="5900738" y="3814763"/>
            <a:ext cx="1066800" cy="890587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5026" name="直接连接符 64"/>
          <p:cNvCxnSpPr>
            <a:stCxn id="54" idx="6"/>
            <a:endCxn id="58" idx="2"/>
          </p:cNvCxnSpPr>
          <p:nvPr/>
        </p:nvCxnSpPr>
        <p:spPr>
          <a:xfrm>
            <a:off x="5900738" y="4705350"/>
            <a:ext cx="1066800" cy="7938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027" name="文本框 65"/>
              <p:cNvSpPr txBox="1"/>
              <p:nvPr/>
            </p:nvSpPr>
            <p:spPr>
              <a:xfrm>
                <a:off x="5216525" y="5184775"/>
                <a:ext cx="355591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027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525" y="5184775"/>
                <a:ext cx="3555910" cy="400110"/>
              </a:xfrm>
              <a:prstGeom prst="rect">
                <a:avLst/>
              </a:prstGeom>
              <a:blipFill rotWithShape="1">
                <a:blip r:embed="rId2"/>
                <a:stretch>
                  <a:fillRect r="15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154113" y="5574030"/>
                <a:ext cx="1874103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113" y="5574030"/>
                <a:ext cx="1874103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7" r="29" b="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449888" y="5614988"/>
                <a:ext cx="1895968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增广路：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888" y="5614988"/>
                <a:ext cx="1895968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7" t="-79" r="9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/>
          <p:cNvSpPr>
            <a:spLocks noGrp="1"/>
          </p:cNvSpPr>
          <p:nvPr/>
        </p:nvSpPr>
        <p:spPr>
          <a:xfrm>
            <a:off x="717550" y="142875"/>
            <a:ext cx="7886700" cy="76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608070" y="2901950"/>
            <a:ext cx="1676400" cy="441960"/>
            <a:chOff x="5760" y="6264"/>
            <a:chExt cx="2640" cy="696"/>
          </a:xfrm>
        </p:grpSpPr>
        <p:sp>
          <p:nvSpPr>
            <p:cNvPr id="40" name="文本框 39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grpSp>
        <p:nvGrpSpPr>
          <p:cNvPr id="14" name="组合 13"/>
          <p:cNvGrpSpPr/>
          <p:nvPr/>
        </p:nvGrpSpPr>
        <p:grpSpPr>
          <a:xfrm>
            <a:off x="7406640" y="2901950"/>
            <a:ext cx="1676400" cy="441960"/>
            <a:chOff x="5760" y="6264"/>
            <a:chExt cx="2640" cy="696"/>
          </a:xfrm>
        </p:grpSpPr>
        <p:sp>
          <p:nvSpPr>
            <p:cNvPr id="15" name="文本框 14"/>
            <p:cNvSpPr txBox="1"/>
            <p:nvPr/>
          </p:nvSpPr>
          <p:spPr>
            <a:xfrm>
              <a:off x="6442" y="6264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i="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取反</a:t>
              </a:r>
              <a:endParaRPr lang="zh-CN" altLang="en-US" i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60" y="6960"/>
              <a:ext cx="2640" cy="0"/>
            </a:xfrm>
            <a:prstGeom prst="straightConnector1">
              <a:avLst/>
            </a:prstGeom>
            <a:solidFill>
              <a:schemeClr val="accent1"/>
            </a:solidFill>
            <a:ln w="381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triangle"/>
            </a:ln>
          </p:spPr>
        </p:cxnSp>
      </p:grpSp>
      <p:cxnSp>
        <p:nvCxnSpPr>
          <p:cNvPr id="2" name="直接连接符 12"/>
          <p:cNvCxnSpPr/>
          <p:nvPr/>
        </p:nvCxnSpPr>
        <p:spPr>
          <a:xfrm>
            <a:off x="1612900" y="2006600"/>
            <a:ext cx="1054100" cy="6350"/>
          </a:xfrm>
          <a:prstGeom prst="line">
            <a:avLst/>
          </a:prstGeom>
          <a:ln w="412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17" name="直接连接符 13"/>
          <p:cNvCxnSpPr/>
          <p:nvPr/>
        </p:nvCxnSpPr>
        <p:spPr>
          <a:xfrm>
            <a:off x="1535113" y="2203768"/>
            <a:ext cx="1222375" cy="1428750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4"/>
          <p:cNvCxnSpPr/>
          <p:nvPr/>
        </p:nvCxnSpPr>
        <p:spPr>
          <a:xfrm flipV="1">
            <a:off x="1535113" y="2000250"/>
            <a:ext cx="1131887" cy="706438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5"/>
          <p:cNvCxnSpPr/>
          <p:nvPr/>
        </p:nvCxnSpPr>
        <p:spPr>
          <a:xfrm flipV="1">
            <a:off x="1593850" y="2929255"/>
            <a:ext cx="1066800" cy="914400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20" name="直接连接符 61"/>
          <p:cNvCxnSpPr/>
          <p:nvPr/>
        </p:nvCxnSpPr>
        <p:spPr>
          <a:xfrm flipV="1">
            <a:off x="5889308" y="2909888"/>
            <a:ext cx="1066800" cy="912812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64"/>
          <p:cNvCxnSpPr/>
          <p:nvPr/>
        </p:nvCxnSpPr>
        <p:spPr>
          <a:xfrm>
            <a:off x="5901373" y="4699000"/>
            <a:ext cx="1066800" cy="7938"/>
          </a:xfrm>
          <a:prstGeom prst="line">
            <a:avLst/>
          </a:prstGeom>
          <a:ln w="666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5284470" y="6096000"/>
                <a:ext cx="29451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这个路径是增广路径吗？为什么？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470" y="6096000"/>
                <a:ext cx="2945130" cy="923330"/>
              </a:xfrm>
              <a:prstGeom prst="rect">
                <a:avLst/>
              </a:prstGeom>
              <a:blipFill rotWithShape="1">
                <a:blip r:embed="rId5"/>
                <a:stretch>
                  <a:fillRect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85011" grpId="0"/>
      <p:bldP spid="85011" grpId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85027" grpId="0"/>
      <p:bldP spid="85027" grpId="1"/>
      <p:bldP spid="3" grpId="0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" y="24130"/>
            <a:ext cx="9143999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7999 h 6858000"/>
              <a:gd name="connsiteX2" fmla="*/ 9143999 w 9144000"/>
              <a:gd name="connsiteY2" fmla="*/ 6857999 h 6858000"/>
              <a:gd name="connsiteX3" fmla="*/ 9143999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7999"/>
                </a:ln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Oval 24"/>
          <p:cNvSpPr txBox="1">
            <a:spLocks noChangeArrowheads="1"/>
          </p:cNvSpPr>
          <p:nvPr/>
        </p:nvSpPr>
        <p:spPr bwMode="auto">
          <a:xfrm>
            <a:off x="1143000" y="17335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Oval 24"/>
          <p:cNvSpPr txBox="1">
            <a:spLocks noChangeArrowheads="1"/>
          </p:cNvSpPr>
          <p:nvPr/>
        </p:nvSpPr>
        <p:spPr bwMode="auto">
          <a:xfrm>
            <a:off x="11430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Oval 24"/>
          <p:cNvSpPr txBox="1">
            <a:spLocks noChangeArrowheads="1"/>
          </p:cNvSpPr>
          <p:nvPr/>
        </p:nvSpPr>
        <p:spPr bwMode="auto">
          <a:xfrm>
            <a:off x="1143000" y="3549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Oval 24"/>
          <p:cNvSpPr txBox="1">
            <a:spLocks noChangeArrowheads="1"/>
          </p:cNvSpPr>
          <p:nvPr/>
        </p:nvSpPr>
        <p:spPr bwMode="auto">
          <a:xfrm>
            <a:off x="1143000" y="44323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Oval 24"/>
          <p:cNvSpPr txBox="1">
            <a:spLocks noChangeArrowheads="1"/>
          </p:cNvSpPr>
          <p:nvPr/>
        </p:nvSpPr>
        <p:spPr bwMode="auto">
          <a:xfrm>
            <a:off x="2730500" y="17399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Oval 24"/>
          <p:cNvSpPr txBox="1">
            <a:spLocks noChangeArrowheads="1"/>
          </p:cNvSpPr>
          <p:nvPr/>
        </p:nvSpPr>
        <p:spPr bwMode="auto">
          <a:xfrm>
            <a:off x="2743200" y="26352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Oval 24"/>
          <p:cNvSpPr txBox="1">
            <a:spLocks noChangeArrowheads="1"/>
          </p:cNvSpPr>
          <p:nvPr/>
        </p:nvSpPr>
        <p:spPr bwMode="auto">
          <a:xfrm>
            <a:off x="2743200" y="3540125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Oval 24"/>
          <p:cNvSpPr txBox="1">
            <a:spLocks noChangeArrowheads="1"/>
          </p:cNvSpPr>
          <p:nvPr/>
        </p:nvSpPr>
        <p:spPr bwMode="auto">
          <a:xfrm>
            <a:off x="2743200" y="443865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i="0" kern="0" dirty="0"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6028" name="直接连接符 12"/>
          <p:cNvCxnSpPr>
            <a:stCxn id="5" idx="6"/>
            <a:endCxn id="9" idx="2"/>
          </p:cNvCxnSpPr>
          <p:nvPr/>
        </p:nvCxnSpPr>
        <p:spPr>
          <a:xfrm>
            <a:off x="1676400" y="2000250"/>
            <a:ext cx="10541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29" name="直接连接符 13"/>
          <p:cNvCxnSpPr>
            <a:stCxn id="5" idx="5"/>
            <a:endCxn id="11" idx="1"/>
          </p:cNvCxnSpPr>
          <p:nvPr/>
        </p:nvCxnSpPr>
        <p:spPr>
          <a:xfrm>
            <a:off x="1598613" y="2189163"/>
            <a:ext cx="1222375" cy="142875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0" name="直接连接符 14"/>
          <p:cNvCxnSpPr>
            <a:stCxn id="6" idx="7"/>
            <a:endCxn id="9" idx="2"/>
          </p:cNvCxnSpPr>
          <p:nvPr/>
        </p:nvCxnSpPr>
        <p:spPr>
          <a:xfrm flipV="1">
            <a:off x="1598613" y="2006600"/>
            <a:ext cx="1131887" cy="706438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1" name="直接连接符 15"/>
          <p:cNvCxnSpPr>
            <a:stCxn id="7" idx="6"/>
            <a:endCxn id="10" idx="2"/>
          </p:cNvCxnSpPr>
          <p:nvPr/>
        </p:nvCxnSpPr>
        <p:spPr>
          <a:xfrm flipV="1">
            <a:off x="1676400" y="2901950"/>
            <a:ext cx="1066800" cy="91440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032" name="直接连接符 16"/>
          <p:cNvCxnSpPr>
            <a:stCxn id="7" idx="6"/>
            <a:endCxn id="9" idx="2"/>
          </p:cNvCxnSpPr>
          <p:nvPr/>
        </p:nvCxnSpPr>
        <p:spPr>
          <a:xfrm flipV="1">
            <a:off x="1676400" y="2006600"/>
            <a:ext cx="1054100" cy="18097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33" name="直接连接符 17"/>
          <p:cNvCxnSpPr>
            <a:stCxn id="8" idx="6"/>
            <a:endCxn id="11" idx="2"/>
          </p:cNvCxnSpPr>
          <p:nvPr/>
        </p:nvCxnSpPr>
        <p:spPr>
          <a:xfrm flipV="1">
            <a:off x="1676400" y="3806825"/>
            <a:ext cx="1066800" cy="892175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p:cxnSp>
        <p:nvCxnSpPr>
          <p:cNvPr id="86034" name="直接连接符 18"/>
          <p:cNvCxnSpPr>
            <a:stCxn id="8" idx="6"/>
            <a:endCxn id="12" idx="2"/>
          </p:cNvCxnSpPr>
          <p:nvPr/>
        </p:nvCxnSpPr>
        <p:spPr>
          <a:xfrm>
            <a:off x="1676400" y="4699000"/>
            <a:ext cx="1066800" cy="6350"/>
          </a:xfrm>
          <a:prstGeom prst="line">
            <a:avLst/>
          </a:prstGeom>
          <a:ln w="28575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035" name="文本框 19"/>
              <p:cNvSpPr txBox="1"/>
              <p:nvPr/>
            </p:nvSpPr>
            <p:spPr>
              <a:xfrm>
                <a:off x="985838" y="5135563"/>
                <a:ext cx="4286943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●"/>
                  <a:defRPr sz="3200" i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Times New Roman" panose="02020603050405020304" pitchFamily="18" charset="0"/>
                  <a:buChar char="■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Times New Roman" panose="02020603050405020304" pitchFamily="18" charset="0"/>
                  <a:buChar char="○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u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ClrTx/>
                  <a:buSzPct val="100000"/>
                  <a:buNone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匹配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={(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6035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38" y="5135563"/>
                <a:ext cx="4286943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7" t="-79" r="9" b="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699075" y="2557463"/>
            <a:ext cx="5211683" cy="194950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●"/>
              <a:defRPr sz="320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Times New Roman" panose="02020603050405020304" pitchFamily="18" charset="0"/>
              <a:buChar char="■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Times New Roman" panose="02020603050405020304" pitchFamily="18" charset="0"/>
              <a:buChar char="○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lnSpc>
                <a:spcPct val="15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此时图中已无增广路，故该二分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图的最大匹配为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所以最多能分配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个任务。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717550" y="142875"/>
            <a:ext cx="7886700" cy="769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</a:t>
            </a:r>
            <a:endParaRPr lang="zh-CN" altLang="en-US" sz="3600" b="1" dirty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" name="直接连接符 18"/>
          <p:cNvCxnSpPr/>
          <p:nvPr/>
        </p:nvCxnSpPr>
        <p:spPr>
          <a:xfrm>
            <a:off x="1695450" y="4705350"/>
            <a:ext cx="1066800" cy="6350"/>
          </a:xfrm>
          <a:prstGeom prst="line">
            <a:avLst/>
          </a:prstGeom>
          <a:ln w="4127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5" grpId="0"/>
      <p:bldP spid="86035" grpId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190500" y="838200"/>
                <a:ext cx="8763000" cy="55775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ShortestPath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(</a:t>
                </a:r>
                <a:r>
                  <a:rPr lang="en-US" sz="24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G,s,w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)</a:t>
                </a:r>
                <a:endParaRPr lang="en-US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 algn="l">
                  <a:lnSpc>
                    <a:spcPct val="120000"/>
                  </a:lnSpc>
                  <a:buAutoNum type="arabicPeriod"/>
                  <a:defRPr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each v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V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Do</a:t>
                </a:r>
                <a:endParaRPr lang="en-US" altLang="zh-CN" sz="24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 algn="l">
                  <a:lnSpc>
                    <a:spcPct val="120000"/>
                  </a:lnSpc>
                  <a:buAutoNum type="arabicPeriod"/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 </a:t>
                </a:r>
                <a:r>
                  <a:rPr lang="pl-PL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[0]</a:t>
                </a:r>
                <a:r>
                  <a:rPr lang="pl-PL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[v]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pl-PL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</a:t>
                </a:r>
                <a:r>
                  <a:rPr lang="pl-PL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;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/*</a:t>
                </a:r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从起点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到顶点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𝑣</m:t>
                    </m:r>
                  </m:oMath>
                </a14:m>
                <a:r>
                  <a:rPr lang="zh-CN" alt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的路径权值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*/</a:t>
                </a:r>
                <a:endParaRPr lang="pl-PL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 algn="l">
                  <a:lnSpc>
                    <a:spcPct val="120000"/>
                  </a:lnSpc>
                  <a:buAutoNum type="arabicPeriod"/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d[0][s] 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0;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k</a:t>
                </a:r>
                <a:r>
                  <a:rPr lang="en-US" altLang="zh-CN" sz="2400" b="1" noProof="0" dirty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b="1" noProof="0" dirty="0">
                    <a:ln>
                      <a:noFill/>
                    </a:ln>
                    <a:uLnTx/>
                    <a:uFillTx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=</a:t>
                </a:r>
                <a:r>
                  <a:rPr lang="en-US" altLang="zh-CN" sz="2400" b="1" noProof="0" dirty="0">
                    <a:ln>
                      <a:noFill/>
                    </a:ln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1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To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|V|-1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Do</a:t>
                </a:r>
                <a:endParaRPr lang="en-US" altLang="zh-CN" sz="24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FontTx/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each v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V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Do  d[k][v]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d[k-1][v];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  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each edge (</a:t>
                </a:r>
                <a:r>
                  <a:rPr lang="en-US" sz="24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u,v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)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Do</a:t>
                </a:r>
                <a:endParaRPr lang="en-US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FontTx/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         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min</m:t>
                    </m:r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𝒌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𝒗</m:t>
                        </m:r>
                      </m:e>
                    </m:d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𝒌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]+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𝒘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pl-PL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AutoNum type="arabicPeriod"/>
                  <a:defRPr/>
                </a:pPr>
                <a:r>
                  <a:rPr lang="pl-PL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For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each edge (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u,v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) </a:t>
                </a:r>
                <a:r>
                  <a:rPr lang="en-US" altLang="zh-CN" sz="24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Do</a:t>
                </a:r>
                <a:endParaRPr lang="en-US" altLang="zh-CN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>
                  <a:lnSpc>
                    <a:spcPct val="120000"/>
                  </a:lnSpc>
                  <a:buFontTx/>
                  <a:buAutoNum type="arabicPeriod"/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   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If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𝑽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𝟏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+mn-ea"/>
                            <a:sym typeface="+mn-lt"/>
                          </a:rPr>
                          <m:t>𝒗</m:t>
                        </m:r>
                      </m:e>
                    </m:d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𝒅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[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𝑽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−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][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]+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𝒘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𝒖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,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𝒗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</a:t>
                </a:r>
                <a:r>
                  <a:rPr lang="pl-PL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Then</a:t>
                </a:r>
                <a:endParaRPr lang="en-US" sz="2400" dirty="0">
                  <a:solidFill>
                    <a:srgbClr val="FF0000"/>
                  </a:solidFill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 algn="l">
                  <a:lnSpc>
                    <a:spcPct val="120000"/>
                  </a:lnSpc>
                  <a:buAutoNum type="arabicPeriod"/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       Return “no solution”;</a:t>
                </a:r>
                <a:endParaRPr lang="en-US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  <a:p>
                <a:pPr marL="514350" indent="-514350" algn="l">
                  <a:lnSpc>
                    <a:spcPct val="120000"/>
                  </a:lnSpc>
                  <a:buAutoNum type="arabicPeriod"/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Return</a:t>
                </a:r>
                <a:r>
                  <a:rPr lang="en-US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+mn-lt"/>
                  </a:rPr>
                  <a:t> True</a:t>
                </a:r>
                <a:endParaRPr lang="en-US" sz="24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838200"/>
                <a:ext cx="8763000" cy="5577581"/>
              </a:xfrm>
              <a:prstGeom prst="rect">
                <a:avLst/>
              </a:prstGeom>
              <a:blipFill rotWithShape="1">
                <a:blip r:embed="rId1"/>
                <a:stretch>
                  <a:fillRect l="-3659" b="-5082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325563"/>
          </a:xfrm>
        </p:spPr>
        <p:txBody>
          <a:bodyPr vert="horz" wrap="square" lIns="92075" tIns="46038" rIns="92075" bIns="46038" anchor="ctr"/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ea"/>
                <a:sym typeface="+mn-lt"/>
              </a:rPr>
              <a:t>动态规划算法</a:t>
            </a:r>
            <a:endParaRPr lang="zh-CN" altLang="en-US" sz="36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17721</Words>
  <Application>WPS 演示</Application>
  <PresentationFormat>全屏显示(4:3)</PresentationFormat>
  <Paragraphs>3406</Paragraphs>
  <Slides>86</Slides>
  <Notes>79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86</vt:i4>
      </vt:variant>
    </vt:vector>
  </HeadingPairs>
  <TitlesOfParts>
    <vt:vector size="131" baseType="lpstr">
      <vt:lpstr>Arial</vt:lpstr>
      <vt:lpstr>宋体</vt:lpstr>
      <vt:lpstr>Wingdings</vt:lpstr>
      <vt:lpstr>Times New Roman</vt:lpstr>
      <vt:lpstr>Calibri</vt:lpstr>
      <vt:lpstr>楷体</vt:lpstr>
      <vt:lpstr>Calibri</vt:lpstr>
      <vt:lpstr>Tahoma</vt:lpstr>
      <vt:lpstr>华文细黑</vt:lpstr>
      <vt:lpstr>Cambria Math</vt:lpstr>
      <vt:lpstr>Segoe UI Semilight</vt:lpstr>
      <vt:lpstr>Arvo</vt:lpstr>
      <vt:lpstr>Consolas</vt:lpstr>
      <vt:lpstr>Symbol</vt:lpstr>
      <vt:lpstr>Courier New</vt:lpstr>
      <vt:lpstr>微软雅黑</vt:lpstr>
      <vt:lpstr>Arial Unicode MS</vt:lpstr>
      <vt:lpstr>仿宋</vt:lpstr>
      <vt:lpstr>Heiti SC Light</vt:lpstr>
      <vt:lpstr>MS PGothic</vt:lpstr>
      <vt:lpstr>Wide Latin</vt:lpstr>
      <vt:lpstr>等线 Light</vt:lpstr>
      <vt:lpstr>Calibri Light</vt:lpstr>
      <vt:lpstr>等线</vt:lpstr>
      <vt:lpstr>BatangChe</vt:lpstr>
      <vt:lpstr>ksdb</vt:lpstr>
      <vt:lpstr>Office Theme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第9章 图（2）           ——图论算法</vt:lpstr>
      <vt:lpstr>请各位评审老师提出宝贵建议！谢谢！</vt:lpstr>
      <vt:lpstr>PowerPoint 演示文稿</vt:lpstr>
      <vt:lpstr>PowerPoint 演示文稿</vt:lpstr>
      <vt:lpstr>第一步：分析优化解的结构 最短路径的性质</vt:lpstr>
      <vt:lpstr>重叠子问题</vt:lpstr>
      <vt:lpstr>最短路径的性质</vt:lpstr>
      <vt:lpstr>第二步：递归地定义最优值的代价</vt:lpstr>
      <vt:lpstr>动态规划算法</vt:lpstr>
      <vt:lpstr>PowerPoint 演示文稿</vt:lpstr>
      <vt:lpstr>动态规划算法的正确性</vt:lpstr>
      <vt:lpstr>PowerPoint 演示文稿</vt:lpstr>
      <vt:lpstr>最短路径的性质</vt:lpstr>
      <vt:lpstr>松弛技术</vt:lpstr>
      <vt:lpstr>Bellman-Ford 算法</vt:lpstr>
      <vt:lpstr>Bellman-Ford 算法</vt:lpstr>
      <vt:lpstr>Bellman-Ford 算法</vt:lpstr>
      <vt:lpstr>Bellman-Ford 算法</vt:lpstr>
      <vt:lpstr>Bellman-Ford 算法</vt:lpstr>
      <vt:lpstr>Bellman-Ford 算法</vt:lpstr>
      <vt:lpstr>Bellman-Ford 算法的正确性</vt:lpstr>
      <vt:lpstr>Bellman-Ford 算法的正确性</vt:lpstr>
      <vt:lpstr>Bellman-Ford 算法的正确性</vt:lpstr>
      <vt:lpstr>有向无环图中最短路径</vt:lpstr>
      <vt:lpstr>Dijkstra 算法</vt:lpstr>
      <vt:lpstr>Dijkstra 算法</vt:lpstr>
      <vt:lpstr>Dijkstra 算法</vt:lpstr>
      <vt:lpstr>Dijkstra 算法</vt:lpstr>
      <vt:lpstr>PowerPoint 演示文稿</vt:lpstr>
      <vt:lpstr>PowerPoint 演示文稿</vt:lpstr>
      <vt:lpstr>PowerPoint 演示文稿</vt:lpstr>
      <vt:lpstr>PowerPoint 演示文稿</vt:lpstr>
      <vt:lpstr>Dijkstra 算法的正确性</vt:lpstr>
      <vt:lpstr>多源最短路径</vt:lpstr>
      <vt:lpstr>图和权矩阵</vt:lpstr>
      <vt:lpstr>PowerPoint 演示文稿</vt:lpstr>
      <vt:lpstr>子问题</vt:lpstr>
      <vt:lpstr>子问题</vt:lpstr>
      <vt:lpstr>PowerPoint 演示文稿</vt:lpstr>
      <vt:lpstr>递归定义</vt:lpstr>
      <vt:lpstr>PowerPoint 演示文稿</vt:lpstr>
      <vt:lpstr>Floyd算法</vt:lpstr>
      <vt:lpstr>示例 1 </vt:lpstr>
      <vt:lpstr>PowerPoint 演示文稿</vt:lpstr>
      <vt:lpstr>PowerPoint 演示文稿</vt:lpstr>
      <vt:lpstr>PowerPoint 演示文稿</vt:lpstr>
      <vt:lpstr>示例 2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Floyd算法: 使用两个 D 矩阵</vt:lpstr>
      <vt:lpstr>Floyd算法：使用一个D</vt:lpstr>
      <vt:lpstr>PowerPoint 演示文稿</vt:lpstr>
      <vt:lpstr>打印出从q到r的路径</vt:lpstr>
      <vt:lpstr>请各位评审老师提出宝贵建议！谢谢！</vt:lpstr>
      <vt:lpstr>网络</vt:lpstr>
      <vt:lpstr>流</vt:lpstr>
      <vt:lpstr>相关定义</vt:lpstr>
      <vt:lpstr>最大流问题</vt:lpstr>
      <vt:lpstr>余图（残差网络）</vt:lpstr>
      <vt:lpstr>增广路径和增广</vt:lpstr>
      <vt:lpstr>增广路径和增广</vt:lpstr>
      <vt:lpstr>Ford-Fulkerson 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分析</vt:lpstr>
      <vt:lpstr>请各位评审老师提出宝贵建议！谢谢！</vt:lpstr>
      <vt:lpstr>匹配</vt:lpstr>
      <vt:lpstr> 二分图匹配</vt:lpstr>
      <vt:lpstr>二分图</vt:lpstr>
      <vt:lpstr>交替路和增广路</vt:lpstr>
      <vt:lpstr>关于增广路的推论</vt:lpstr>
      <vt:lpstr>匈牙利算法</vt:lpstr>
      <vt:lpstr>例子</vt:lpstr>
      <vt:lpstr>例子</vt:lpstr>
      <vt:lpstr>例子</vt:lpstr>
      <vt:lpstr>应用</vt:lpstr>
      <vt:lpstr>PowerPoint 演示文稿</vt:lpstr>
      <vt:lpstr>PowerPoint 演示文稿</vt:lpstr>
      <vt:lpstr>PowerPoint 演示文稿</vt:lpstr>
      <vt:lpstr>PowerPoint 演示文稿</vt:lpstr>
    </vt:vector>
  </TitlesOfParts>
  <Company>University of Virginia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332: Algorithms</dc:title>
  <dc:creator>David Luebke</dc:creator>
  <cp:lastModifiedBy>大宇哥</cp:lastModifiedBy>
  <cp:revision>1116</cp:revision>
  <cp:lastPrinted>2021-11-01T08:50:00Z</cp:lastPrinted>
  <dcterms:created xsi:type="dcterms:W3CDTF">2020-10-28T15:44:00Z</dcterms:created>
  <dcterms:modified xsi:type="dcterms:W3CDTF">2025-03-27T12:29:24Z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95</vt:i4>
  </property>
  <property fmtid="{D5CDD505-2E9C-101B-9397-08002B2CF9AE}" pid="5" name="ScreenSize">
    <vt:i4>3</vt:i4>
  </property>
  <property fmtid="{D5CDD505-2E9C-101B-9397-08002B2CF9AE}" pid="6" name="ScreenUsage">
    <vt:i4>2</vt:i4>
  </property>
  <property fmtid="{D5CDD505-2E9C-101B-9397-08002B2CF9AE}" pid="7" name="MailAddress">
    <vt:lpwstr>luebke@cs.virginia.edu</vt:lpwstr>
  </property>
  <property fmtid="{D5CDD505-2E9C-101B-9397-08002B2CF9AE}" pid="8" name="HomePage">
    <vt:lpwstr>http://www.cs.virginia.edu/~luebke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4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F:\public_html\cs332</vt:lpwstr>
  </property>
  <property fmtid="{D5CDD505-2E9C-101B-9397-08002B2CF9AE}" pid="22" name="KSOProductBuildVer">
    <vt:lpwstr>2052-12.1.0.20305</vt:lpwstr>
  </property>
  <property fmtid="{D5CDD505-2E9C-101B-9397-08002B2CF9AE}" pid="23" name="ICV">
    <vt:lpwstr>1A1C428EDA4A4A8A902B01D6B9CC318B_12</vt:lpwstr>
  </property>
</Properties>
</file>